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9135F39-E635-49EF-9F93-BA4A62D9D3DA}">
  <a:tblStyle styleId="{A9135F39-E635-49EF-9F93-BA4A62D9D3D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a story for my restaurant approach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From both developer and client persepctive I am going to present it with a Restaurant approach</a:t>
            </a:r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FF0000"/>
                </a:solidFill>
              </a:rPr>
              <a:t>Promeni ime vo javaDay2014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FF0000"/>
                </a:solidFill>
              </a:rPr>
              <a:t>javaSkop2015 skeleton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OK, so now we know what is modualrization, what are the benefits so now the questions is what tools do we need: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regardless if you are using angularJS ther are multiple solutions that if they are combined correctly, they will give us modularization…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Goran: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How to refactor service, controller CSS, HTML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Different distribution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 IT!!</a:t>
            </a: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identification, what we want to achieve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Different than conventional angular approach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How to refactor service, controller CSS, HTML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Each config of module will hold the description of the module</a:t>
            </a: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Stojan: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Refactoring: Describe the process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Goran: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Grunt: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automation of the builds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obfuscation of the code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module installation / removal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esLint/jsHint helped alot with the refactoring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Kope: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FOCUS ON: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module provider and config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config json for modules,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dynamic building of app.js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example index.html before and after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example menu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mention SASS,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sample adding and building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skeleton contains the recipe of the app,  meals menu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table module, explain that it waits for the meals modules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modules and explain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Refactoring: Describe the process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Kope: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version and modules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thinked what we need to do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result was not to be only folder but separate repo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parallel with software dev process and restaurant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2 scenarios: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first time ok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second time modifications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Chef have problem, but they deliver again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Stojan: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refactor module by module, but the time was killin us</a:t>
            </a:r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Stojan: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we delivered monolith app, the client asked us to suggest solution with minimal changes for more flexible app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Focus on showing how the app looks like:</a:t>
            </a:r>
          </a:p>
          <a:p>
            <a:pPr indent="0" lvl="0" marL="0" marR="0" rtl="0" algn="l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what we need to delete</a:t>
            </a:r>
          </a:p>
          <a:p>
            <a:pPr indent="0" lvl="0" marL="0" marR="0" rtl="0" algn="l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Kope:</a:t>
            </a:r>
          </a:p>
          <a:p>
            <a:pPr indent="-304800" lvl="0" marL="457200" marR="0" rtl="0" algn="l">
              <a:spcBef>
                <a:spcPts val="340"/>
              </a:spcBef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0" i="0" lang="en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After we delivered monolith meal, the client wanted similar app with only few req</a:t>
            </a:r>
          </a:p>
          <a:p>
            <a:pPr indent="0" lvl="0" marL="0" marR="0" rtl="0" algn="l">
              <a:spcBef>
                <a:spcPts val="3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Goran: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So we described the </a:t>
            </a: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this approach,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And our goal in the next half an hour will be to offer and idea how to handle situattions like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Stole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student will be always faster then the other student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idea for solution came very quick. To use modules but how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But we go deeper in modularization lets see what is the problem with the current design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Initially the structure that google was providing was a pure monolith app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2000 pretty much the same (to get to the bottom of lasagna you needed to take a lot of ceremonies until you get the bottom of it).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7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//Joe Armstrong, creator of Erlang, on software reusability. </a:t>
            </a:r>
            <a:r>
              <a:rPr b="1"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wanted a banana but what you got was a gorilla holding the banana</a:t>
            </a: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the entire jungle.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Module can be defined as a piece of independent functionality that work of their own but also can be combined with other modules to create something. </a:t>
            </a: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1.jpg"/><Relationship Id="rId4" Type="http://schemas.openxmlformats.org/officeDocument/2006/relationships/image" Target="../media/image00.jpg"/><Relationship Id="rId5" Type="http://schemas.openxmlformats.org/officeDocument/2006/relationships/image" Target="../media/image02.jpg"/><Relationship Id="rId6" Type="http://schemas.openxmlformats.org/officeDocument/2006/relationships/image" Target="../media/image03.png"/><Relationship Id="rId7" Type="http://schemas.openxmlformats.org/officeDocument/2006/relationships/image" Target="../media/image0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Avsnittsrubri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 b="0" sz="22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56" name="Shape 56"/>
          <p:cNvGrpSpPr/>
          <p:nvPr/>
        </p:nvGrpSpPr>
        <p:grpSpPr>
          <a:xfrm>
            <a:off x="2414351" y="2223228"/>
            <a:ext cx="4749053" cy="602335"/>
            <a:chOff x="1983298" y="3771325"/>
            <a:chExt cx="4749053" cy="803114"/>
          </a:xfrm>
        </p:grpSpPr>
        <p:pic>
          <p:nvPicPr>
            <p:cNvPr id="57" name="Shape 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40451" y="3771325"/>
              <a:ext cx="591900" cy="803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Shape 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49894" y="3789039"/>
              <a:ext cx="807300" cy="736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Shape 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88821" y="3789039"/>
              <a:ext cx="604499" cy="78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Shape 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3298" y="3771325"/>
              <a:ext cx="702900" cy="7853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1" name="Shape 61"/>
          <p:cNvCxnSpPr/>
          <p:nvPr/>
        </p:nvCxnSpPr>
        <p:spPr>
          <a:xfrm>
            <a:off x="457200" y="667827"/>
            <a:ext cx="8229600" cy="14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57200" y="483771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idx="12" type="sldNum"/>
          </p:nvPr>
        </p:nvSpPr>
        <p:spPr>
          <a:xfrm>
            <a:off x="3496678" y="4824185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4" name="Shape 64"/>
          <p:cNvSpPr txBox="1"/>
          <p:nvPr/>
        </p:nvSpPr>
        <p:spPr>
          <a:xfrm>
            <a:off x="6059228" y="4824185"/>
            <a:ext cx="2627699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</a:rPr>
              <a:t>Delivering Business Value through IT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8635" y="4151137"/>
            <a:ext cx="1148099" cy="6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1025" y="52049"/>
            <a:ext cx="1635699" cy="5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Rubrik och innehåll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191988"/>
            <a:ext cx="6915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350" lvl="0" marL="342900" rtl="0">
              <a:spcBef>
                <a:spcPts val="0"/>
              </a:spcBef>
              <a:buClr>
                <a:srgbClr val="595959"/>
              </a:buClr>
              <a:buFont typeface="Noto Sans Symbols"/>
              <a:buChar char="▪"/>
              <a:defRPr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595959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595959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595959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595959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Shape 71"/>
          <p:cNvCxnSpPr/>
          <p:nvPr/>
        </p:nvCxnSpPr>
        <p:spPr>
          <a:xfrm>
            <a:off x="457200" y="667827"/>
            <a:ext cx="8229600" cy="14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x="457200" y="483771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Shape 73"/>
          <p:cNvSpPr txBox="1"/>
          <p:nvPr>
            <p:ph idx="12" type="sldNum"/>
          </p:nvPr>
        </p:nvSpPr>
        <p:spPr>
          <a:xfrm>
            <a:off x="3496678" y="4824185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4" name="Shape 74"/>
          <p:cNvSpPr txBox="1"/>
          <p:nvPr/>
        </p:nvSpPr>
        <p:spPr>
          <a:xfrm>
            <a:off x="6059228" y="4824185"/>
            <a:ext cx="2627699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</a:rPr>
              <a:t>Delivering Business Value through IT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025" y="52049"/>
            <a:ext cx="1635699" cy="5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gkopevski@gmail.com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0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0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/>
              <a:t>JS Modularization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/>
              <a:t>- The Restaurant approach 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496678" y="4824185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7525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			Actual 				    V.S.			Expected</a:t>
            </a:r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23" y="825400"/>
            <a:ext cx="3756900" cy="35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524" y="747724"/>
            <a:ext cx="3788024" cy="360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do it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Think a lot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R&amp;D, evaluation of existing solutions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Yeoman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ng-boilerplate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npm / bower / grunt /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Distribution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Git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Bower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requireJS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394" y="1298470"/>
            <a:ext cx="3636355" cy="2932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57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do it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572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96530"/>
              <a:buFont typeface="Noto Sans Symbols"/>
              <a:buChar char="▪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Define our meaning of module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ct val="96530"/>
              <a:buFont typeface="Arial"/>
              <a:buChar char="•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business v.s. common modules</a:t>
            </a:r>
          </a:p>
          <a:p>
            <a:pPr indent="-254000" lvl="0" marL="34290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572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96530"/>
              <a:buFont typeface="Noto Sans Symbols"/>
              <a:buChar char="▪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Work in parallel: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ct val="96530"/>
              <a:buFont typeface="Arial"/>
              <a:buChar char="•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grouping / refactoring business code </a:t>
            </a:r>
            <a:b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(top down approach)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ct val="96530"/>
              <a:buFont typeface="Arial"/>
              <a:buChar char="•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grouping / refactoring common code </a:t>
            </a:r>
            <a:b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(bottom up)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ct val="96530"/>
              <a:buFont typeface="Arial"/>
              <a:buChar char="•"/>
            </a:pPr>
            <a: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while r&amp;d: build scripts, module distribution, etc.</a:t>
            </a:r>
          </a:p>
          <a:p>
            <a:pPr indent="-254000" lvl="0" marL="34290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572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572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139" y="1514908"/>
            <a:ext cx="3277518" cy="179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Business Modules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Structure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Module definition: config / routes / deps.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Controllers:  services, model,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View: html / directives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 resources: css, images,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examples: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Starter meal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 dish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Dessert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189" y="1017987"/>
            <a:ext cx="2542105" cy="283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Common Modules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same structure as business modules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mainly services and providers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html, directives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 resources: css, images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examples: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menu,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dialogs,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/ cache providers,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logger,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i18n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189" y="1017987"/>
            <a:ext cx="2542200" cy="2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 Scripts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Gruntfile.js = task / build manager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bower.json = dependency management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Jshint/esLint = checkstyle and error detection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Karma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/ </a:t>
            </a:r>
            <a:r>
              <a:rPr lang="en">
                <a:rtl val="0"/>
              </a:rPr>
              <a:t>J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asmine / protractor = test runner / unit </a:t>
            </a:r>
            <a:r>
              <a:rPr lang="en">
                <a:rtl val="0"/>
              </a:rPr>
              <a:t>testing /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end-2-end testing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Sass / Compass = CSS extension language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script to rule them all: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build, test, minify, compile a package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 are now CI ready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191988"/>
            <a:ext cx="6915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 2: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Restaurant </a:t>
            </a:r>
            <a:r>
              <a:rPr lang="en" sz="1700">
                <a:solidFill>
                  <a:schemeClr val="dk2"/>
                </a:solidFill>
                <a:rtl val="0"/>
              </a:rPr>
              <a:t>javaSkop2015</a:t>
            </a: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496678" y="4824185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48675" y="81002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New version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java</a:t>
            </a:r>
            <a:r>
              <a:rPr lang="en">
                <a:rtl val="0"/>
              </a:rPr>
              <a:t>Skop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1.0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Starter 1.3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 dish 1.1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Dessert 1.5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java</a:t>
            </a:r>
            <a:r>
              <a:rPr lang="en">
                <a:rtl val="0"/>
              </a:rPr>
              <a:t>Skop 2.0</a:t>
            </a:r>
          </a:p>
          <a:p>
            <a:pPr indent="-1841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 dish 1.4</a:t>
            </a:r>
          </a:p>
          <a:p>
            <a:pPr indent="-1841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Dessert 2</a:t>
            </a:r>
          </a:p>
          <a:p>
            <a:pPr indent="-1841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1841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819" y="826169"/>
            <a:ext cx="3214200" cy="39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191988"/>
            <a:ext cx="6915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 3: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restaurant </a:t>
            </a:r>
            <a:r>
              <a:rPr lang="en" sz="1700">
                <a:solidFill>
                  <a:schemeClr val="dk2"/>
                </a:solidFill>
                <a:rtl val="0"/>
              </a:rPr>
              <a:t>javaSkop2016</a:t>
            </a: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496678" y="4824185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Distribution of modules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 only separate folders,</a:t>
            </a: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but separate repos / versions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bower modules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node modules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git submodules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Maven-like modules / artifacts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Resulted in 40 modules </a:t>
            </a:r>
          </a:p>
          <a:p>
            <a:pPr indent="-1841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6 in this demo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Each repo has its own </a:t>
            </a: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module definition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819" y="826169"/>
            <a:ext cx="3214200" cy="39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Restaurant approach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Customer (Client) orders a meal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Waiter Vasko (PM) takes the order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Chef Me (Developer) prepares the meal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Decorator </a:t>
            </a:r>
            <a:r>
              <a:rPr lang="en">
                <a:rtl val="0"/>
              </a:rPr>
              <a:t>Jakov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(Designer)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it look beautiful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Cvetanka (Tester) tastes the meal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 the end Vasko serves the meal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596" y="1199000"/>
            <a:ext cx="3847499" cy="291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Obstacles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Code everywhere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it’s hard to gain control with a monolithic design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Plug-ability of modules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them aware of each other using module manager / registration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Generic common features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menu, i18n bundles, configuration, caching, etc.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 summa</a:t>
            </a:r>
            <a:r>
              <a:rPr lang="en">
                <a:rtl val="0"/>
              </a:rPr>
              <a:t>ry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Increased speed of development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Testable code, less regression bugs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Faster, more secure application (sealed package)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Improved the process of new app creation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Ready for Continuous Integration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Maintenance of module repositories is more time consuming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New repo, merge, versioning, etc.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Needs a lot of attention when creating a business module</a:t>
            </a:r>
          </a:p>
          <a:p>
            <a:pPr indent="-1841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it independent from other business modules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0" y="904295"/>
            <a:ext cx="1904999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191988"/>
            <a:ext cx="6915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Thank You!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rtl val="0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Author: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Goran Kopevski 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gkopevski@gmail.com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@gkopevski</a:t>
            </a:r>
            <a:br>
              <a:rPr lang="en">
                <a:rtl val="0"/>
              </a:rPr>
            </a:br>
          </a:p>
          <a:p>
            <a:pPr indent="4572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 code</a:t>
            </a: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https://github.com/gkopevski/2015.java2days.base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496678" y="4824185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 – client requirements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 app extension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3 different countries / versions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Need different style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Need different set of features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Add new features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Change old ones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Most of them same / reused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 it in 2 weeks :)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1555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289" y="828775"/>
            <a:ext cx="1308571" cy="87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526" y="3935225"/>
            <a:ext cx="737343" cy="7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2346" y="3450800"/>
            <a:ext cx="1394448" cy="87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6850" y="2406894"/>
            <a:ext cx="1716500" cy="118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2250" y="728479"/>
            <a:ext cx="1125948" cy="80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52150" y="2179103"/>
            <a:ext cx="1394448" cy="62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18287" y="3442337"/>
            <a:ext cx="1043771" cy="80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16775" y="1014442"/>
            <a:ext cx="1394449" cy="104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31150" y="2174631"/>
            <a:ext cx="1043749" cy="79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3000" y="3270418"/>
            <a:ext cx="1424198" cy="149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191988"/>
            <a:ext cx="6915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we did it initially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35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COPY PASTE THE APP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DELETEEEEEEEEEEEEE THE CODE THAT WAS NOT NEEDED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RE-DESIGN THE APP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Restaurant </a:t>
            </a:r>
            <a:r>
              <a:rPr lang="en" sz="1700">
                <a:solidFill>
                  <a:schemeClr val="dk2"/>
                </a:solidFill>
                <a:rtl val="0"/>
              </a:rPr>
              <a:t>javaDay2014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story of two students with same task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496678" y="4824185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828770"/>
            <a:ext cx="8229600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Agenda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Problems / Motivation</a:t>
            </a:r>
          </a:p>
          <a:p>
            <a:pPr indent="-2571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Monolithic V.S. Modularized Apps</a:t>
            </a:r>
          </a:p>
          <a:p>
            <a:pPr indent="-2571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implement modularization?</a:t>
            </a:r>
          </a:p>
          <a:p>
            <a:pPr indent="-263525" lvl="1" marL="65722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Module Identification </a:t>
            </a:r>
          </a:p>
          <a:p>
            <a:pPr indent="-263525" lvl="1" marL="65722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Business V.S. Common modules</a:t>
            </a:r>
          </a:p>
          <a:p>
            <a:pPr indent="-263525" lvl="1" marL="65722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Refactoring</a:t>
            </a:r>
          </a:p>
          <a:p>
            <a:pPr indent="-263525" lvl="1" marL="65722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 Scripts</a:t>
            </a:r>
          </a:p>
          <a:p>
            <a:pPr indent="-263525" lvl="1" marL="65722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Module distribution</a:t>
            </a:r>
          </a:p>
          <a:p>
            <a:pPr indent="-2571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Obstacles</a:t>
            </a:r>
          </a:p>
          <a:p>
            <a:pPr indent="-2571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Benefits</a:t>
            </a:r>
          </a:p>
          <a:p>
            <a:pPr indent="-155575" lvl="0" marL="257175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828774"/>
            <a:ext cx="8229600" cy="3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 – our goals (R&amp;D team)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413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graphicFrame>
        <p:nvGraphicFramePr>
          <p:cNvPr id="131" name="Shape 131"/>
          <p:cNvGraphicFramePr/>
          <p:nvPr/>
        </p:nvGraphicFramePr>
        <p:xfrm>
          <a:off x="741775" y="13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{A9135F39-E635-49EF-9F93-BA4A62D9D3DA}</a:tableStyleId>
              </a:tblPr>
              <a:tblGrid>
                <a:gridCol w="3254625"/>
                <a:gridCol w="4409775"/>
              </a:tblGrid>
              <a:tr h="463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</a:rPr>
                        <a:t>Reuse the code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rgbClr val="666666"/>
                          </a:solidFill>
                        </a:rPr>
                        <a:t>Other orders can have same starter?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</a:rPr>
                        <a:t>Ease maintenance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rgbClr val="666666"/>
                          </a:solidFill>
                        </a:rPr>
                        <a:t>Not all of us want chicken with curry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340"/>
                        </a:spcBef>
                        <a:buClr>
                          <a:srgbClr val="000000"/>
                        </a:buClr>
                        <a:buSzPct val="64705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</a:rPr>
                        <a:t>Testing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rgbClr val="666666"/>
                          </a:solidFill>
                        </a:rPr>
                        <a:t>Ingredient can be tasted, but also the meal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</a:rPr>
                        <a:t>Extensibility / new features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rgbClr val="666666"/>
                          </a:solidFill>
                        </a:rPr>
                        <a:t>Client can order multiple meals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</a:rPr>
                        <a:t>Increase development speed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rgbClr val="666666"/>
                          </a:solidFill>
                        </a:rPr>
                        <a:t>Recipes how to prepare meals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2" name="Shape 132"/>
          <p:cNvSpPr txBox="1"/>
          <p:nvPr/>
        </p:nvSpPr>
        <p:spPr>
          <a:xfrm>
            <a:off x="741775" y="4045325"/>
            <a:ext cx="44958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34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2"/>
                </a:solidFill>
              </a:rPr>
              <a:t>Do it </a:t>
            </a:r>
            <a:r>
              <a:rPr lang="en" sz="1700">
                <a:solidFill>
                  <a:schemeClr val="accent1"/>
                </a:solidFill>
              </a:rPr>
              <a:t>less than</a:t>
            </a:r>
            <a:r>
              <a:rPr lang="en" sz="1700">
                <a:solidFill>
                  <a:schemeClr val="dk2"/>
                </a:solidFill>
              </a:rPr>
              <a:t> 2 weeks :)</a:t>
            </a:r>
            <a:br>
              <a:rPr lang="en" sz="1700">
                <a:solidFill>
                  <a:schemeClr val="dk2"/>
                </a:solidFill>
              </a:rPr>
            </a:br>
            <a:r>
              <a:rPr lang="en" sz="1700">
                <a:solidFill>
                  <a:schemeClr val="dk2"/>
                </a:solidFill>
              </a:rPr>
              <a:t>Solution is simple: </a:t>
            </a:r>
            <a:r>
              <a:rPr b="1" lang="en" sz="1700">
                <a:solidFill>
                  <a:schemeClr val="dk2"/>
                </a:solidFill>
              </a:rPr>
              <a:t>Use Modules</a:t>
            </a:r>
            <a:r>
              <a:rPr lang="en" sz="1700">
                <a:solidFill>
                  <a:schemeClr val="dk2"/>
                </a:solidFill>
              </a:rPr>
              <a:t>! But how?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Monolith Apps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monolith app?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angular monolith?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but wait, there are modules…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hmm, how to use them,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module, or what should be?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yet they are not distributed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8464" y="1202891"/>
            <a:ext cx="2329006" cy="217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2" type="sldNum"/>
          </p:nvPr>
        </p:nvSpPr>
        <p:spPr>
          <a:xfrm>
            <a:off x="3496678" y="4824185"/>
            <a:ext cx="2133599" cy="2739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750" y="735125"/>
            <a:ext cx="2723324" cy="408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Modularization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Benefits of using modules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Distributed / independent development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Code reusability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 readability / quality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Encapsulation (module is a function)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Manageable tasks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design, implement and test</a:t>
            </a:r>
          </a:p>
          <a:p>
            <a:pPr indent="-2413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br>
              <a:rPr b="0" i="0" lang="en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5005" y="1431779"/>
            <a:ext cx="1756037" cy="182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