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ojan Peshov" initials="" lastIdx="6" clrIdx="0"/>
  <p:cmAuthor id="1" name="Sashko Peshevski" initials="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0940" autoAdjust="0"/>
  </p:normalViewPr>
  <p:slideViewPr>
    <p:cSldViewPr>
      <p:cViewPr>
        <p:scale>
          <a:sx n="64" d="100"/>
          <a:sy n="64" d="100"/>
        </p:scale>
        <p:origin x="-2994" y="-5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32477339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</a:pPr>
            <a:endParaRPr lang="en-US" sz="17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4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71450" marR="0" lvl="0" indent="-9525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5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58800" marR="0" lvl="1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6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vsnittsrubri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defRPr sz="2200" b="0" cap="none"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414351" y="2223226"/>
            <a:ext cx="4748942" cy="602356"/>
            <a:chOff x="1983298" y="3771325"/>
            <a:chExt cx="4748942" cy="803141"/>
          </a:xfrm>
        </p:grpSpPr>
        <p:pic>
          <p:nvPicPr>
            <p:cNvPr id="15" name="Shape 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140451" y="3771325"/>
              <a:ext cx="591789" cy="8031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Shape 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49894" y="3789039"/>
              <a:ext cx="807186" cy="736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Shape 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88821" y="3789039"/>
              <a:ext cx="604610" cy="7854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Shape 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983298" y="3771325"/>
              <a:ext cx="702751" cy="78542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9" name="Shape 19"/>
          <p:cNvCxnSpPr/>
          <p:nvPr/>
        </p:nvCxnSpPr>
        <p:spPr>
          <a:xfrm>
            <a:off x="457200" y="667827"/>
            <a:ext cx="8229600" cy="1496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Shape 20"/>
          <p:cNvCxnSpPr/>
          <p:nvPr/>
        </p:nvCxnSpPr>
        <p:spPr>
          <a:xfrm>
            <a:off x="457200" y="4837710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3496678" y="4824185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22" name="Shape 22"/>
          <p:cNvSpPr txBox="1"/>
          <p:nvPr/>
        </p:nvSpPr>
        <p:spPr>
          <a:xfrm>
            <a:off x="6059228" y="4824185"/>
            <a:ext cx="2627572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C1C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rgbClr val="C1C1C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Delivering Business Value through IT</a:t>
            </a:r>
          </a:p>
        </p:txBody>
      </p:sp>
      <p:pic>
        <p:nvPicPr>
          <p:cNvPr id="23" name="Shape 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38635" y="4151137"/>
            <a:ext cx="1148099" cy="6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Rubrik och lodrät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 rot="5400000">
            <a:off x="7459255" y="1721080"/>
            <a:ext cx="2778631" cy="6721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 sz="2200"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2371054" y="-1246028"/>
            <a:ext cx="3926795" cy="77545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3350" algn="l" rtl="0">
              <a:spcBef>
                <a:spcPts val="340"/>
              </a:spcBef>
              <a:buClr>
                <a:schemeClr val="dk1"/>
              </a:buClr>
              <a:buFont typeface="Noto Sans Symbols"/>
              <a:buChar char="▪"/>
              <a:defRPr sz="1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76200" algn="l" rtl="0">
              <a:spcBef>
                <a:spcPts val="340"/>
              </a:spcBef>
              <a:buClr>
                <a:schemeClr val="accent1"/>
              </a:buClr>
              <a:buFont typeface="Arial"/>
              <a:buChar char="•"/>
              <a:defRPr sz="1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57150" algn="l" rtl="0">
              <a:spcBef>
                <a:spcPts val="340"/>
              </a:spcBef>
              <a:buClr>
                <a:schemeClr val="dk1"/>
              </a:buClr>
              <a:buFont typeface="Noto Sans Symbols"/>
              <a:buChar char="✓"/>
              <a:defRPr sz="1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9050" algn="l" rtl="0">
              <a:spcBef>
                <a:spcPts val="340"/>
              </a:spcBef>
              <a:buClr>
                <a:schemeClr val="dk1"/>
              </a:buClr>
              <a:buFont typeface="Arial"/>
              <a:buChar char="–"/>
              <a:defRPr sz="1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9050" algn="l" rtl="0">
              <a:spcBef>
                <a:spcPts val="340"/>
              </a:spcBef>
              <a:buClr>
                <a:schemeClr val="dk1"/>
              </a:buClr>
              <a:buFont typeface="Arial"/>
              <a:buChar char="»"/>
              <a:defRPr sz="1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25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25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25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25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90" name="Shape 90"/>
          <p:cNvCxnSpPr/>
          <p:nvPr/>
        </p:nvCxnSpPr>
        <p:spPr>
          <a:xfrm>
            <a:off x="8460460" y="667827"/>
            <a:ext cx="0" cy="392679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1" name="Shape 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8254173" y="3704797"/>
            <a:ext cx="1148163" cy="6314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Shape 92"/>
          <p:cNvCxnSpPr/>
          <p:nvPr/>
        </p:nvCxnSpPr>
        <p:spPr>
          <a:xfrm>
            <a:off x="336579" y="667827"/>
            <a:ext cx="0" cy="392679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3" name="Shape 93"/>
          <p:cNvSpPr txBox="1"/>
          <p:nvPr/>
        </p:nvSpPr>
        <p:spPr>
          <a:xfrm rot="5400000">
            <a:off x="-1048116" y="3209928"/>
            <a:ext cx="24923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C1C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rgbClr val="C1C1C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Delivering Business Value through IT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drät rubrik och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 rot="5400000">
            <a:off x="7459255" y="1721080"/>
            <a:ext cx="2778631" cy="6721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 sz="2200"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96" name="Shape 96"/>
          <p:cNvCxnSpPr/>
          <p:nvPr/>
        </p:nvCxnSpPr>
        <p:spPr>
          <a:xfrm>
            <a:off x="8460460" y="667827"/>
            <a:ext cx="0" cy="392679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7" name="Shape 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8254173" y="3704797"/>
            <a:ext cx="1148163" cy="63148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 rot="5400000">
            <a:off x="2371054" y="-1246028"/>
            <a:ext cx="3926795" cy="77545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3350" algn="l" rtl="0">
              <a:spcBef>
                <a:spcPts val="340"/>
              </a:spcBef>
              <a:buClr>
                <a:schemeClr val="dk1"/>
              </a:buClr>
              <a:buFont typeface="Noto Sans Symbols"/>
              <a:buChar char="▪"/>
              <a:defRPr sz="1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76200" algn="l" rtl="0">
              <a:spcBef>
                <a:spcPts val="340"/>
              </a:spcBef>
              <a:buClr>
                <a:schemeClr val="accent1"/>
              </a:buClr>
              <a:buFont typeface="Arial"/>
              <a:buChar char="•"/>
              <a:defRPr sz="1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57150" algn="l" rtl="0">
              <a:spcBef>
                <a:spcPts val="340"/>
              </a:spcBef>
              <a:buClr>
                <a:schemeClr val="dk1"/>
              </a:buClr>
              <a:buFont typeface="Noto Sans Symbols"/>
              <a:buChar char="✓"/>
              <a:defRPr sz="1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9050" algn="l" rtl="0">
              <a:spcBef>
                <a:spcPts val="340"/>
              </a:spcBef>
              <a:buClr>
                <a:schemeClr val="dk1"/>
              </a:buClr>
              <a:buFont typeface="Arial"/>
              <a:buChar char="–"/>
              <a:defRPr sz="1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9050" algn="l" rtl="0">
              <a:spcBef>
                <a:spcPts val="340"/>
              </a:spcBef>
              <a:buClr>
                <a:schemeClr val="dk1"/>
              </a:buClr>
              <a:buFont typeface="Arial"/>
              <a:buChar char="»"/>
              <a:defRPr sz="1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25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25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25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25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99" name="Shape 99"/>
          <p:cNvCxnSpPr/>
          <p:nvPr/>
        </p:nvCxnSpPr>
        <p:spPr>
          <a:xfrm>
            <a:off x="336579" y="667827"/>
            <a:ext cx="0" cy="392679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Shape 100"/>
          <p:cNvSpPr txBox="1"/>
          <p:nvPr/>
        </p:nvSpPr>
        <p:spPr>
          <a:xfrm rot="5400000">
            <a:off x="-1048116" y="3209928"/>
            <a:ext cx="24923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C1C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rgbClr val="C1C1C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Delivering Business Value through IT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191988"/>
            <a:ext cx="6915040" cy="475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 sz="2200"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828770"/>
            <a:ext cx="8229600" cy="38719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3350" rtl="0">
              <a:spcBef>
                <a:spcPts val="0"/>
              </a:spcBef>
              <a:buClr>
                <a:srgbClr val="595959"/>
              </a:buClr>
              <a:buFont typeface="Noto Sans Symbols"/>
              <a:buChar char="▪"/>
              <a:defRPr>
                <a:solidFill>
                  <a:srgbClr val="595959"/>
                </a:solidFill>
              </a:defRPr>
            </a:lvl1pPr>
            <a:lvl2pPr rtl="0">
              <a:spcBef>
                <a:spcPts val="0"/>
              </a:spcBef>
              <a:defRPr>
                <a:solidFill>
                  <a:srgbClr val="595959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rgbClr val="595959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rgbClr val="595959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rgbClr val="595959"/>
                </a:solidFill>
              </a:defRPr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38635" y="4227337"/>
            <a:ext cx="1148099" cy="631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Shape 28"/>
          <p:cNvCxnSpPr/>
          <p:nvPr/>
        </p:nvCxnSpPr>
        <p:spPr>
          <a:xfrm>
            <a:off x="457200" y="667827"/>
            <a:ext cx="8229600" cy="1496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Shape 29"/>
          <p:cNvCxnSpPr/>
          <p:nvPr/>
        </p:nvCxnSpPr>
        <p:spPr>
          <a:xfrm>
            <a:off x="457200" y="4837710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3496678" y="4824185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31" name="Shape 31"/>
          <p:cNvSpPr txBox="1"/>
          <p:nvPr/>
        </p:nvSpPr>
        <p:spPr>
          <a:xfrm>
            <a:off x="6059228" y="4824185"/>
            <a:ext cx="2627572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C1C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rgbClr val="C1C1C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Delivering Business Value through IT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bild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hape 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5586" y="1333232"/>
            <a:ext cx="6480719" cy="2463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ämförels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818902"/>
            <a:ext cx="4040187" cy="6207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000000"/>
              </a:buClr>
              <a:buFont typeface="Arial"/>
              <a:buNone/>
              <a:defRPr sz="2000" b="0">
                <a:solidFill>
                  <a:srgbClr val="000000"/>
                </a:solidFill>
              </a:defRPr>
            </a:lvl1pPr>
            <a:lvl2pPr marL="457200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57200" y="1571437"/>
            <a:ext cx="4040187" cy="3142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700"/>
            </a:lvl1pPr>
            <a:lvl2pPr rtl="0">
              <a:spcBef>
                <a:spcPts val="0"/>
              </a:spcBef>
              <a:defRPr sz="1700"/>
            </a:lvl2pPr>
            <a:lvl3pPr rtl="0">
              <a:spcBef>
                <a:spcPts val="0"/>
              </a:spcBef>
              <a:defRPr sz="1700"/>
            </a:lvl3pPr>
            <a:lvl4pPr rtl="0">
              <a:spcBef>
                <a:spcPts val="0"/>
              </a:spcBef>
              <a:defRPr sz="1700"/>
            </a:lvl4pPr>
            <a:lvl5pPr rtl="0">
              <a:spcBef>
                <a:spcPts val="0"/>
              </a:spcBef>
              <a:defRPr sz="17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5026" y="818902"/>
            <a:ext cx="4041773" cy="6070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000000"/>
              </a:buClr>
              <a:buFont typeface="Arial"/>
              <a:buNone/>
              <a:defRPr sz="2000" b="0">
                <a:solidFill>
                  <a:srgbClr val="000000"/>
                </a:solidFill>
              </a:defRPr>
            </a:lvl1pPr>
            <a:lvl2pPr marL="457200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4"/>
          </p:nvPr>
        </p:nvSpPr>
        <p:spPr>
          <a:xfrm>
            <a:off x="4645026" y="1571437"/>
            <a:ext cx="4041773" cy="3142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700"/>
            </a:lvl1pPr>
            <a:lvl2pPr rtl="0">
              <a:spcBef>
                <a:spcPts val="0"/>
              </a:spcBef>
              <a:defRPr sz="1700"/>
            </a:lvl2pPr>
            <a:lvl3pPr rtl="0">
              <a:spcBef>
                <a:spcPts val="0"/>
              </a:spcBef>
              <a:defRPr sz="1700"/>
            </a:lvl3pPr>
            <a:lvl4pPr rtl="0">
              <a:spcBef>
                <a:spcPts val="0"/>
              </a:spcBef>
              <a:defRPr sz="1700"/>
            </a:lvl4pPr>
            <a:lvl5pPr rtl="0">
              <a:spcBef>
                <a:spcPts val="0"/>
              </a:spcBef>
              <a:defRPr sz="17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457200" y="667827"/>
            <a:ext cx="8229600" cy="1496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Shape 40"/>
          <p:cNvCxnSpPr/>
          <p:nvPr/>
        </p:nvCxnSpPr>
        <p:spPr>
          <a:xfrm>
            <a:off x="395536" y="4837710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3496678" y="4824185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140427"/>
            <a:ext cx="8229600" cy="5423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 sz="2200"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/>
          <p:nvPr/>
        </p:nvSpPr>
        <p:spPr>
          <a:xfrm>
            <a:off x="6059228" y="4824185"/>
            <a:ext cx="2627572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C1C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rgbClr val="C1C1C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Delivering Business Value through IT</a:t>
            </a:r>
          </a:p>
        </p:txBody>
      </p:sp>
      <p:pic>
        <p:nvPicPr>
          <p:cNvPr id="44" name="Shape 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38635" y="4227337"/>
            <a:ext cx="1148099" cy="6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ast rubri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hape 46"/>
          <p:cNvCxnSpPr/>
          <p:nvPr/>
        </p:nvCxnSpPr>
        <p:spPr>
          <a:xfrm>
            <a:off x="395536" y="4837710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3496678" y="4824185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48" name="Shape 48"/>
          <p:cNvSpPr txBox="1"/>
          <p:nvPr/>
        </p:nvSpPr>
        <p:spPr>
          <a:xfrm>
            <a:off x="6194412" y="4824185"/>
            <a:ext cx="24923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C1C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rgbClr val="C1C1C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Delivering Business Value through IT</a:t>
            </a:r>
          </a:p>
        </p:txBody>
      </p:sp>
      <p:cxnSp>
        <p:nvCxnSpPr>
          <p:cNvPr id="49" name="Shape 49"/>
          <p:cNvCxnSpPr/>
          <p:nvPr/>
        </p:nvCxnSpPr>
        <p:spPr>
          <a:xfrm>
            <a:off x="457200" y="667827"/>
            <a:ext cx="8229600" cy="1496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170860"/>
            <a:ext cx="6947328" cy="511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 sz="2200"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51" name="Shape 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38635" y="4227337"/>
            <a:ext cx="1148099" cy="6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vå innehållsdela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839533"/>
            <a:ext cx="4038598" cy="38532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700"/>
            </a:lvl1pPr>
            <a:lvl2pPr rtl="0">
              <a:spcBef>
                <a:spcPts val="0"/>
              </a:spcBef>
              <a:defRPr sz="1700"/>
            </a:lvl2pPr>
            <a:lvl3pPr rtl="0">
              <a:spcBef>
                <a:spcPts val="0"/>
              </a:spcBef>
              <a:defRPr sz="1700"/>
            </a:lvl3pPr>
            <a:lvl4pPr rtl="0">
              <a:spcBef>
                <a:spcPts val="0"/>
              </a:spcBef>
              <a:defRPr sz="1700"/>
            </a:lvl4pPr>
            <a:lvl5pPr rtl="0">
              <a:spcBef>
                <a:spcPts val="0"/>
              </a:spcBef>
              <a:defRPr sz="17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648200" y="839533"/>
            <a:ext cx="4038598" cy="38532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700"/>
            </a:lvl1pPr>
            <a:lvl2pPr rtl="0">
              <a:spcBef>
                <a:spcPts val="0"/>
              </a:spcBef>
              <a:defRPr sz="1700"/>
            </a:lvl2pPr>
            <a:lvl3pPr rtl="0">
              <a:spcBef>
                <a:spcPts val="0"/>
              </a:spcBef>
              <a:defRPr sz="1700"/>
            </a:lvl3pPr>
            <a:lvl4pPr rtl="0">
              <a:spcBef>
                <a:spcPts val="0"/>
              </a:spcBef>
              <a:defRPr sz="1700"/>
            </a:lvl4pPr>
            <a:lvl5pPr rtl="0">
              <a:spcBef>
                <a:spcPts val="0"/>
              </a:spcBef>
              <a:defRPr sz="17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cxnSp>
        <p:nvCxnSpPr>
          <p:cNvPr id="55" name="Shape 55"/>
          <p:cNvCxnSpPr/>
          <p:nvPr/>
        </p:nvCxnSpPr>
        <p:spPr>
          <a:xfrm>
            <a:off x="457200" y="667827"/>
            <a:ext cx="8229600" cy="1496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Shape 56"/>
          <p:cNvCxnSpPr/>
          <p:nvPr/>
        </p:nvCxnSpPr>
        <p:spPr>
          <a:xfrm>
            <a:off x="395536" y="4837710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3496678" y="4824185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150684"/>
            <a:ext cx="8229600" cy="517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 sz="2200"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/>
          <p:nvPr/>
        </p:nvSpPr>
        <p:spPr>
          <a:xfrm>
            <a:off x="6059228" y="4824185"/>
            <a:ext cx="2627572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C1C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rgbClr val="C1C1C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Delivering Business Value through IT</a:t>
            </a:r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38635" y="4227337"/>
            <a:ext cx="1148099" cy="6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hape 62"/>
          <p:cNvCxnSpPr/>
          <p:nvPr/>
        </p:nvCxnSpPr>
        <p:spPr>
          <a:xfrm>
            <a:off x="457200" y="667827"/>
            <a:ext cx="8229600" cy="1496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Shape 63"/>
          <p:cNvCxnSpPr/>
          <p:nvPr/>
        </p:nvCxnSpPr>
        <p:spPr>
          <a:xfrm>
            <a:off x="395536" y="4837710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3496678" y="4824185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6194412" y="4824185"/>
            <a:ext cx="24923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C1C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rgbClr val="C1C1C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Delivering Business Value through IT</a:t>
            </a:r>
          </a:p>
        </p:txBody>
      </p:sp>
      <p:pic>
        <p:nvPicPr>
          <p:cNvPr id="66" name="Shape 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38635" y="4227337"/>
            <a:ext cx="1148099" cy="6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ehåll med bild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656108"/>
            <a:ext cx="3008313" cy="7263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0"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575050" y="656108"/>
            <a:ext cx="5111750" cy="39385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700"/>
            </a:lvl1pPr>
            <a:lvl2pPr rtl="0">
              <a:spcBef>
                <a:spcPts val="0"/>
              </a:spcBef>
              <a:defRPr sz="1700"/>
            </a:lvl2pPr>
            <a:lvl3pPr rtl="0">
              <a:spcBef>
                <a:spcPts val="0"/>
              </a:spcBef>
              <a:defRPr sz="1700"/>
            </a:lvl3pPr>
            <a:lvl4pPr rtl="0">
              <a:spcBef>
                <a:spcPts val="0"/>
              </a:spcBef>
              <a:defRPr sz="1700"/>
            </a:lvl4pPr>
            <a:lvl5pPr rtl="0">
              <a:spcBef>
                <a:spcPts val="0"/>
              </a:spcBef>
              <a:defRPr sz="17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57200" y="1382441"/>
            <a:ext cx="3008313" cy="32121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700"/>
            </a:lvl1pPr>
            <a:lvl2pPr marL="457200" indent="0" rtl="0">
              <a:spcBef>
                <a:spcPts val="0"/>
              </a:spcBef>
              <a:buFont typeface="Arial"/>
              <a:buNone/>
              <a:defRPr sz="1200"/>
            </a:lvl2pPr>
            <a:lvl3pPr marL="914400" indent="0" rtl="0">
              <a:spcBef>
                <a:spcPts val="0"/>
              </a:spcBef>
              <a:buFont typeface="Arial"/>
              <a:buNone/>
              <a:defRPr sz="1000"/>
            </a:lvl3pPr>
            <a:lvl4pPr marL="1371600" indent="0" rtl="0">
              <a:spcBef>
                <a:spcPts val="0"/>
              </a:spcBef>
              <a:buFont typeface="Arial"/>
              <a:buNone/>
              <a:defRPr sz="900"/>
            </a:lvl4pPr>
            <a:lvl5pPr marL="1828800" indent="0" rtl="0">
              <a:spcBef>
                <a:spcPts val="0"/>
              </a:spcBef>
              <a:buFont typeface="Arial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cxnSp>
        <p:nvCxnSpPr>
          <p:cNvPr id="71" name="Shape 71"/>
          <p:cNvCxnSpPr/>
          <p:nvPr/>
        </p:nvCxnSpPr>
        <p:spPr>
          <a:xfrm>
            <a:off x="457200" y="667827"/>
            <a:ext cx="8229600" cy="1496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" name="Shape 72"/>
          <p:cNvCxnSpPr/>
          <p:nvPr/>
        </p:nvCxnSpPr>
        <p:spPr>
          <a:xfrm>
            <a:off x="395536" y="4837710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3496678" y="4824185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74" name="Shape 74"/>
          <p:cNvSpPr txBox="1"/>
          <p:nvPr/>
        </p:nvSpPr>
        <p:spPr>
          <a:xfrm>
            <a:off x="6194412" y="4824185"/>
            <a:ext cx="249238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C1C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rgbClr val="C1C1C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Delivering Business Value through IT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457200" y="191988"/>
            <a:ext cx="6915040" cy="4758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KLICKA HÄR FÖR ATT ÄNDRA FORMAT</a:t>
            </a: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38635" y="4227337"/>
            <a:ext cx="1148099" cy="6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ild med bild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idx="2"/>
          </p:nvPr>
        </p:nvSpPr>
        <p:spPr>
          <a:xfrm>
            <a:off x="1792288" y="656108"/>
            <a:ext cx="5486399" cy="2889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700"/>
            </a:lvl1pPr>
            <a:lvl2pPr marL="457200" indent="0" rtl="0">
              <a:spcBef>
                <a:spcPts val="0"/>
              </a:spcBef>
              <a:buFont typeface="Arial"/>
              <a:buNone/>
              <a:defRPr sz="1200"/>
            </a:lvl2pPr>
            <a:lvl3pPr marL="914400" indent="0" rtl="0">
              <a:spcBef>
                <a:spcPts val="0"/>
              </a:spcBef>
              <a:buFont typeface="Arial"/>
              <a:buNone/>
              <a:defRPr sz="1000"/>
            </a:lvl3pPr>
            <a:lvl4pPr marL="1371600" indent="0" rtl="0">
              <a:spcBef>
                <a:spcPts val="0"/>
              </a:spcBef>
              <a:buFont typeface="Arial"/>
              <a:buNone/>
              <a:defRPr sz="900"/>
            </a:lvl4pPr>
            <a:lvl5pPr marL="1828800" indent="0" rtl="0">
              <a:spcBef>
                <a:spcPts val="0"/>
              </a:spcBef>
              <a:buFont typeface="Arial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81" name="Shape 81"/>
          <p:cNvSpPr txBox="1"/>
          <p:nvPr/>
        </p:nvSpPr>
        <p:spPr>
          <a:xfrm>
            <a:off x="457200" y="191988"/>
            <a:ext cx="6915040" cy="4758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KLICKA HÄR FÖR ATT ÄNDRA FORMAT</a:t>
            </a:r>
          </a:p>
        </p:txBody>
      </p:sp>
      <p:cxnSp>
        <p:nvCxnSpPr>
          <p:cNvPr id="82" name="Shape 82"/>
          <p:cNvCxnSpPr/>
          <p:nvPr/>
        </p:nvCxnSpPr>
        <p:spPr>
          <a:xfrm>
            <a:off x="395536" y="667827"/>
            <a:ext cx="8229600" cy="1496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Shape 83"/>
          <p:cNvCxnSpPr/>
          <p:nvPr/>
        </p:nvCxnSpPr>
        <p:spPr>
          <a:xfrm>
            <a:off x="395536" y="4837710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496678" y="4824185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6059228" y="4824185"/>
            <a:ext cx="2627572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C1C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rgbClr val="C1C1C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Delivering Business Value through IT</a:t>
            </a: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38635" y="4227337"/>
            <a:ext cx="1148099" cy="6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682793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/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92089"/>
            <a:ext cx="8229600" cy="29025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33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Char char="▪"/>
              <a:defRPr sz="1700" b="0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762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700" b="0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571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Char char="✓"/>
              <a:defRPr sz="1700" b="0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90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700" b="0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90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700" b="0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971800" marR="0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429000" marR="0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886200" marR="0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endParaRPr/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221074" y="123478"/>
            <a:ext cx="1410364" cy="50405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755575" y="3133700"/>
            <a:ext cx="7772400" cy="6621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Face feature detection using Java and OpenCV</a:t>
            </a:r>
            <a:br>
              <a:rPr lang="en-US" sz="2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endParaRPr lang="en-US" sz="22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3496678" y="4824185"/>
            <a:ext cx="2133598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</a:t>
            </a:fld>
            <a:endParaRPr lang="en-US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871" y="3795885"/>
            <a:ext cx="2055028" cy="770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191988"/>
            <a:ext cx="6915040" cy="475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Problems with detection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57200" y="828770"/>
            <a:ext cx="8229600" cy="38719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10795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▪"/>
            </a:pP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Bad lightening</a:t>
            </a:r>
          </a:p>
          <a:p>
            <a:pPr marL="565150" marR="0" lvl="1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17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▪"/>
            </a:pP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Bad image quality</a:t>
            </a:r>
          </a:p>
          <a:p>
            <a:pPr marL="742950" marR="0" lvl="1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17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▪"/>
            </a:pP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Sometimes can detect more </a:t>
            </a:r>
            <a:r>
              <a:rPr lang="en-US" dirty="0">
                <a:solidFill>
                  <a:schemeClr val="dk1"/>
                </a:solidFill>
                <a:rtl val="0"/>
              </a:rPr>
              <a:t>than</a:t>
            </a: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two eyes or noses</a:t>
            </a:r>
          </a:p>
          <a:p>
            <a:pPr marL="742950" marR="0" lvl="1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17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▪"/>
            </a:pP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Sometimes can detect two eyes on one eye</a:t>
            </a:r>
          </a:p>
          <a:p>
            <a:pPr marL="742950" marR="0" lvl="1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17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▪"/>
            </a:pP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Face features detection on wrong places</a:t>
            </a:r>
          </a:p>
          <a:p>
            <a:pPr marL="565150" marR="0" lvl="1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565150" marR="0" lvl="1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742950" marR="0" lvl="1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</a:pPr>
            <a:r>
              <a:rPr lang="en-US" sz="1700" b="0" i="0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3496678" y="4824185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10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5725" y="1527073"/>
            <a:ext cx="2501074" cy="230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191988"/>
            <a:ext cx="6915040" cy="475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How to improve face feature detection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57200" y="828770"/>
            <a:ext cx="8229600" cy="38719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</a:pP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Convert the image in black and white format</a:t>
            </a:r>
          </a:p>
          <a:p>
            <a:pPr marL="34290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</a:pP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Use regions of interest on the face</a:t>
            </a:r>
          </a:p>
          <a:p>
            <a:pPr marL="742950" marR="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Example: If you want to detect eyes, cut the image around the eyes and then run eyes detection</a:t>
            </a:r>
          </a:p>
          <a:p>
            <a:pPr marL="742950" marR="0" lvl="1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17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742950" marR="0" lvl="1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17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742950" marR="0" lvl="1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17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742950" marR="0" lvl="1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17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</a:pP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Try different trained </a:t>
            </a:r>
            <a:r>
              <a:rPr lang="en-US" sz="17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haar</a:t>
            </a: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cascade xml files</a:t>
            </a:r>
          </a:p>
          <a:p>
            <a:pPr marL="34290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</a:pP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Add </a:t>
            </a:r>
            <a:r>
              <a:rPr lang="en-US" dirty="0">
                <a:solidFill>
                  <a:schemeClr val="dk1"/>
                </a:solidFill>
                <a:rtl val="0"/>
              </a:rPr>
              <a:t>common </a:t>
            </a: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logic in iterating detected arrays</a:t>
            </a:r>
          </a:p>
          <a:p>
            <a:pPr marL="34290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565150" marR="0" lvl="1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3496678" y="4824185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624" y="2643758"/>
            <a:ext cx="2160240" cy="763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3928" y="2414596"/>
            <a:ext cx="864095" cy="992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191988"/>
            <a:ext cx="6915040" cy="475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Conclusion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57200" y="828770"/>
            <a:ext cx="8229600" cy="38719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</a:pP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It is free to use for both personal and business proposes, </a:t>
            </a:r>
          </a:p>
          <a:p>
            <a: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</a:pP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only several algorithms are patented, but they are marked as non free.</a:t>
            </a:r>
          </a:p>
          <a:p>
            <a:pPr marL="34290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</a:pP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It is easy to use in Java, just a few lines of code</a:t>
            </a:r>
          </a:p>
          <a:p>
            <a:pPr marL="34290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</a:pP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Can be implemented in various applications </a:t>
            </a:r>
          </a:p>
          <a:p>
            <a: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</a:pP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because it offers a lot of functionalities and algorithms.</a:t>
            </a:r>
          </a:p>
          <a:p>
            <a:pPr marL="34290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3496678" y="4824185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191988"/>
            <a:ext cx="6915040" cy="475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57200" y="828770"/>
            <a:ext cx="8229600" cy="38719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07950" marR="0" lvl="0" indent="-6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Noto Sans Symbols"/>
              <a:buNone/>
            </a:pPr>
            <a:r>
              <a:rPr lang="en-US" sz="2800" b="1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QUESTIONS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3496678" y="4824185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4326" y="1779661"/>
            <a:ext cx="3133856" cy="2347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191988"/>
            <a:ext cx="6915040" cy="475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457200" y="828770"/>
            <a:ext cx="8229600" cy="38719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07950" marR="0" lvl="0" indent="-6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10795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10795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10795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10795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10795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10795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10795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10795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107950" indent="-6350" algn="ctr">
              <a:buSzPct val="25000"/>
              <a:buNone/>
            </a:pPr>
            <a:r>
              <a:rPr lang="en-US" sz="1700" b="0" i="0" u="none" strike="noStrike" cap="none" baseline="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rtl val="0"/>
              </a:rPr>
              <a:t>		</a:t>
            </a:r>
            <a:r>
              <a:rPr lang="en-US" b="1" i="1" dirty="0"/>
              <a:t>Thanks to all </a:t>
            </a:r>
            <a:r>
              <a:rPr lang="en-US" b="1" i="1" dirty="0" smtClean="0"/>
              <a:t>employees in </a:t>
            </a:r>
            <a:r>
              <a:rPr lang="en-US" b="1" i="1" dirty="0"/>
              <a:t>Polar Cape Macedonia that were included in researching and investigating </a:t>
            </a:r>
            <a:r>
              <a:rPr lang="en-US" b="1" i="1" dirty="0" err="1"/>
              <a:t>OpenCV</a:t>
            </a:r>
            <a:endParaRPr lang="en-US" b="1" i="1" dirty="0"/>
          </a:p>
          <a:p>
            <a:pPr marL="10795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Noto Sans Symbols"/>
              <a:buNone/>
            </a:pPr>
            <a:endParaRPr lang="en-US" sz="1700" b="1" i="1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10795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Noto Sans Symbols"/>
              <a:buNone/>
            </a:pPr>
            <a:endParaRPr lang="en-US" b="1" i="1" dirty="0"/>
          </a:p>
          <a:p>
            <a:pPr marL="107950" indent="-6350" algn="ctr">
              <a:buSzPct val="25000"/>
              <a:buNone/>
            </a:pPr>
            <a:r>
              <a:rPr lang="en-US" b="1" dirty="0"/>
              <a:t>dragan.miladinoski@gmail.com</a:t>
            </a:r>
          </a:p>
          <a:p>
            <a:pPr marL="107950" marR="0" lvl="0" indent="-6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Noto Sans Symbols"/>
              <a:buNone/>
            </a:pPr>
            <a:endParaRPr lang="en-US"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3496678" y="4824185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14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5816" y="771551"/>
            <a:ext cx="2565285" cy="2448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191988"/>
            <a:ext cx="6915040" cy="4758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Content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828770"/>
            <a:ext cx="8229600" cy="38719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What is </a:t>
            </a:r>
            <a:r>
              <a:rPr lang="en-US" sz="17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OpenCV</a:t>
            </a: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?</a:t>
            </a:r>
          </a:p>
          <a:p>
            <a:pPr marL="285750" marR="0" lvl="0" indent="-1778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What is face detection and </a:t>
            </a:r>
            <a:r>
              <a:rPr lang="en-US" sz="17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haar</a:t>
            </a: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cascade classifiers?</a:t>
            </a:r>
          </a:p>
          <a:p>
            <a:pPr marL="285750" marR="0" lvl="0" indent="-1778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How to make face detection in Java using </a:t>
            </a:r>
            <a:r>
              <a:rPr lang="en-US" sz="17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OpenCV</a:t>
            </a:r>
            <a:endParaRPr lang="en-US" sz="17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85750" marR="0" lvl="0" indent="-1778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Live Demo</a:t>
            </a:r>
          </a:p>
          <a:p>
            <a:pPr marL="285750" marR="0" lvl="0" indent="-1778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Problems in face detection process</a:t>
            </a:r>
          </a:p>
          <a:p>
            <a:pPr marL="285750" marR="0" lvl="0" indent="-1778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How to improve face detection</a:t>
            </a:r>
          </a:p>
          <a:p>
            <a:pPr marL="285750" marR="0" lvl="0" indent="-1778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496678" y="4824185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191988"/>
            <a:ext cx="6915040" cy="4758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What is OpenCV ?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828770"/>
            <a:ext cx="8229600" cy="38719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17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OpenCV</a:t>
            </a: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(Open Source Computer Vision Library) </a:t>
            </a:r>
          </a:p>
          <a:p>
            <a:pPr marL="685800" marR="0" lvl="1" indent="-2984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•"/>
            </a:pP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is an open source computer vision </a:t>
            </a:r>
          </a:p>
          <a:p>
            <a:pPr marL="685800" marR="0" lvl="1" indent="-2984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•"/>
            </a:pP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and machine learning software library.</a:t>
            </a:r>
          </a:p>
          <a:p>
            <a:pPr marL="285750" marR="0" lvl="0" indent="-1778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library has more than 2500 optimized algorithms used for:</a:t>
            </a:r>
          </a:p>
          <a:p>
            <a:pPr marL="685800" marR="0" lvl="1" indent="-2921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Recognize faces</a:t>
            </a:r>
          </a:p>
          <a:p>
            <a:pPr marL="685800" marR="0" lvl="1" indent="-2921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Identify objects</a:t>
            </a:r>
          </a:p>
          <a:p>
            <a:pPr marL="685800" marR="0" lvl="1" indent="-2921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Image matching</a:t>
            </a:r>
          </a:p>
          <a:p>
            <a:pPr marL="685800" marR="0" lvl="1" indent="-2921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Track camera movements</a:t>
            </a:r>
          </a:p>
          <a:p>
            <a:pPr marL="685800" marR="0" lvl="1" indent="-2921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Track moving objects</a:t>
            </a:r>
          </a:p>
          <a:p>
            <a:pPr marL="685800" marR="0" lvl="1" indent="-2921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Tracking eyes movements</a:t>
            </a:r>
          </a:p>
          <a:p>
            <a:pPr marL="685800" marR="0" lvl="1" indent="-2921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Recognize scenery </a:t>
            </a:r>
          </a:p>
          <a:p>
            <a:pPr marL="685800" marR="0" lvl="1" indent="-1778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3496678" y="4824185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3250" y="2821050"/>
            <a:ext cx="3341323" cy="187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191988"/>
            <a:ext cx="6915040" cy="475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What is OpenCV ?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828770"/>
            <a:ext cx="8229600" cy="38719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685800" marR="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7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Very large community and millions of downloads</a:t>
            </a:r>
          </a:p>
          <a:p>
            <a:pPr marL="285750" marR="0" lvl="0" indent="-1778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17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OpenCV</a:t>
            </a: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supports Java, C++, C, Python and </a:t>
            </a:r>
            <a:r>
              <a:rPr lang="en-US" sz="17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Matlab</a:t>
            </a:r>
            <a:endParaRPr lang="en-US" sz="17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85750" marR="0" lvl="0" indent="-1778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17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OpenCV</a:t>
            </a: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runs on different platform </a:t>
            </a:r>
          </a:p>
          <a:p>
            <a:pPr marR="0" lvl="1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</a:pP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(</a:t>
            </a:r>
            <a:r>
              <a:rPr lang="en-US" sz="17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Windows,Linux,Android,iOS,Blackberry</a:t>
            </a: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…)</a:t>
            </a:r>
          </a:p>
          <a:p>
            <a:pPr marL="285750" marR="0" lvl="0" indent="-1778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It is used by big companies such as </a:t>
            </a:r>
          </a:p>
          <a:p>
            <a:pPr marR="0" lvl="1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</a:pP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Google, Microsoft, Intel, IBM, Sony, Toyota, </a:t>
            </a:r>
            <a:r>
              <a:rPr lang="en-US" sz="17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nVidia</a:t>
            </a: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, Honda …</a:t>
            </a:r>
          </a:p>
          <a:p>
            <a:pPr marL="285750" marR="0" lvl="0" indent="-1778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Easy to use and install</a:t>
            </a:r>
          </a:p>
          <a:p>
            <a:pPr marL="285750" marR="0" lvl="0" indent="-1778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85750" marR="0" lvl="0" indent="-1778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85750" marR="0" lvl="0" indent="-1778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3496678" y="4824185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4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375" y="2218575"/>
            <a:ext cx="4351199" cy="25277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191988"/>
            <a:ext cx="6915040" cy="475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Face detection and Haar Cascade Classifiers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828772"/>
            <a:ext cx="8229600" cy="170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</a:pP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What is face detection?</a:t>
            </a:r>
          </a:p>
          <a:p>
            <a:pPr marL="34290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</a:pP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What are </a:t>
            </a:r>
            <a:r>
              <a:rPr lang="en-US" sz="17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Haar</a:t>
            </a: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Feature – based Cascade Classifiers?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rtl val="0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rtl val="0"/>
              </a:rPr>
              <a:t>You can train your own files</a:t>
            </a:r>
          </a:p>
          <a:p>
            <a:pPr marL="34290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742950" marR="0" lvl="1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3496678" y="4824185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5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191988"/>
            <a:ext cx="6915040" cy="475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Face detection and Haar Cascade Classifiers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828770"/>
            <a:ext cx="8229600" cy="38719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742950" marR="0" lvl="1" indent="-1841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Dramatically increases the speed of the detector by focusing attention on promising regions of the image</a:t>
            </a:r>
          </a:p>
          <a:p>
            <a:pPr marL="742950" marR="0" lvl="1" indent="-76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17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742950" marR="0" lvl="1" indent="-1841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7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OpenCV's</a:t>
            </a: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algorithm is currently using the following </a:t>
            </a:r>
            <a:r>
              <a:rPr lang="en-US" sz="17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Haar</a:t>
            </a: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-like features which are the input to the basic classifiers:</a:t>
            </a:r>
          </a:p>
          <a:p>
            <a:pPr marL="742950" marR="0" lvl="1" indent="-82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16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742950" marR="0" lvl="1" indent="-82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16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3496678" y="4824185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6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1132" y="2301468"/>
            <a:ext cx="3384300" cy="239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8103" y="2067693"/>
            <a:ext cx="2554570" cy="2172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191988"/>
            <a:ext cx="6915040" cy="475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Face detection and Haar Cascade Classifiers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828770"/>
            <a:ext cx="8229600" cy="38719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65150" marR="0" lvl="1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endParaRPr sz="1700" b="0" i="0" u="none" strike="noStrike" cap="none" baseline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565150" marR="0" lvl="1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OpenCV already contains many pre-trained classifiers for:</a:t>
            </a:r>
          </a:p>
          <a:p>
            <a:pPr marL="742950" marR="0" lvl="1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endParaRPr sz="17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742950" marR="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Eyes</a:t>
            </a:r>
          </a:p>
          <a:p>
            <a:pPr marL="742950" marR="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Nose</a:t>
            </a:r>
          </a:p>
          <a:p>
            <a:pPr marL="742950" marR="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Mouth</a:t>
            </a:r>
          </a:p>
          <a:p>
            <a:pPr marL="742950" marR="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Face</a:t>
            </a:r>
          </a:p>
          <a:p>
            <a:pPr marL="742950" marR="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Smile</a:t>
            </a:r>
          </a:p>
          <a:p>
            <a:pPr marL="742950" marR="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Body</a:t>
            </a:r>
          </a:p>
          <a:p>
            <a:pPr marL="742950" marR="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Profile face</a:t>
            </a:r>
          </a:p>
          <a:p>
            <a:pPr marL="742950" marR="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Frontal face</a:t>
            </a:r>
          </a:p>
          <a:p>
            <a:pPr marL="742950" marR="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…...</a:t>
            </a:r>
          </a:p>
          <a:p>
            <a:pPr marL="34290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endParaRPr sz="1700" b="0" i="0" u="none" strike="noStrike" cap="none" baseline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3496678" y="4824185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7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9912" y="1635646"/>
            <a:ext cx="2952326" cy="2521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191988"/>
            <a:ext cx="8075240" cy="475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Make face detection using Java and OpenCV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828770"/>
            <a:ext cx="8229600" cy="38719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</a:pP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Load </a:t>
            </a:r>
            <a:r>
              <a:rPr lang="en-US" sz="17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OpenCV</a:t>
            </a: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driver</a:t>
            </a:r>
          </a:p>
          <a:p>
            <a:pPr marL="742950" marR="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17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System.load</a:t>
            </a:r>
            <a:r>
              <a:rPr lang="en-US" sz="17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(‘path-to-the-driver/driver-name’);</a:t>
            </a:r>
          </a:p>
          <a:p>
            <a:pPr marL="34290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</a:pP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Load </a:t>
            </a:r>
            <a:r>
              <a:rPr lang="en-US" sz="17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haar</a:t>
            </a: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cascade classifier</a:t>
            </a:r>
          </a:p>
          <a:p>
            <a:pPr marL="742950" marR="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17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CascadeClassifier</a:t>
            </a:r>
            <a:r>
              <a:rPr lang="en-US" sz="17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classifier = new </a:t>
            </a:r>
            <a:r>
              <a:rPr lang="en-US" sz="17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CascadeClassifier</a:t>
            </a:r>
            <a:r>
              <a:rPr lang="en-US" sz="17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(‘path-to-the-classifier’);</a:t>
            </a:r>
          </a:p>
          <a:p>
            <a:pPr marL="34290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</a:pPr>
            <a:r>
              <a:rPr lang="en-US" sz="17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Detect face feature and return position of the detected feature in the original image</a:t>
            </a:r>
          </a:p>
          <a:p>
            <a:pPr marL="742950" marR="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17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MatOfRect</a:t>
            </a:r>
            <a:r>
              <a:rPr lang="en-US" sz="17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detections = new </a:t>
            </a:r>
            <a:r>
              <a:rPr lang="en-US" sz="17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MatOfRect</a:t>
            </a:r>
            <a:r>
              <a:rPr lang="en-US" sz="17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();</a:t>
            </a:r>
          </a:p>
          <a:p>
            <a:pPr marL="565150" marR="0" lvl="1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7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</a:t>
            </a:r>
            <a:r>
              <a:rPr lang="en-US" sz="1700" b="0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classifier.detectMultiScale</a:t>
            </a:r>
            <a:r>
              <a:rPr lang="en-US" sz="17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(source, detections);</a:t>
            </a:r>
          </a:p>
          <a:p>
            <a:pPr marL="10795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742950" marR="0" lvl="1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742950" marR="0" lvl="1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742950" marR="0" lvl="1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17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1143000" marR="0" lvl="2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400" b="0" i="0" u="none" strike="noStrike" cap="none" baseline="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3496678" y="4824185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8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191988"/>
            <a:ext cx="6915040" cy="475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Live Demo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496678" y="4824185"/>
            <a:ext cx="2133598" cy="2738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9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8519" y="771550"/>
            <a:ext cx="9144000" cy="3803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-tema">
  <a:themeElements>
    <a:clrScheme name="Polar Cape 1">
      <a:dk1>
        <a:srgbClr val="000000"/>
      </a:dk1>
      <a:lt1>
        <a:srgbClr val="FFFFFF"/>
      </a:lt1>
      <a:dk2>
        <a:srgbClr val="B3B3B3"/>
      </a:dk2>
      <a:lt2>
        <a:srgbClr val="FFFFFF"/>
      </a:lt2>
      <a:accent1>
        <a:srgbClr val="FF00FF"/>
      </a:accent1>
      <a:accent2>
        <a:srgbClr val="999999"/>
      </a:accent2>
      <a:accent3>
        <a:srgbClr val="333333"/>
      </a:accent3>
      <a:accent4>
        <a:srgbClr val="FF00FF"/>
      </a:accent4>
      <a:accent5>
        <a:srgbClr val="999999"/>
      </a:accent5>
      <a:accent6>
        <a:srgbClr val="191919"/>
      </a:accent6>
      <a:hlink>
        <a:srgbClr val="0000FF"/>
      </a:hlink>
      <a:folHlink>
        <a:srgbClr val="0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460</Words>
  <Application>Microsoft Office PowerPoint</Application>
  <PresentationFormat>On-screen Show (16:9)</PresentationFormat>
  <Paragraphs>166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Office-tema</vt:lpstr>
      <vt:lpstr>Face feature detection using Java and OpenCV </vt:lpstr>
      <vt:lpstr>Content</vt:lpstr>
      <vt:lpstr>What is OpenCV ?</vt:lpstr>
      <vt:lpstr>What is OpenCV ?</vt:lpstr>
      <vt:lpstr>Face detection and Haar Cascade Classifiers</vt:lpstr>
      <vt:lpstr>Face detection and Haar Cascade Classifiers</vt:lpstr>
      <vt:lpstr>Face detection and Haar Cascade Classifiers</vt:lpstr>
      <vt:lpstr>Make face detection using Java and OpenCV</vt:lpstr>
      <vt:lpstr>Live Demo</vt:lpstr>
      <vt:lpstr>Problems with detection</vt:lpstr>
      <vt:lpstr>How to improve face feature detection</vt:lpstr>
      <vt:lpstr>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 feature detection using Java and OpenCV </dc:title>
  <cp:lastModifiedBy>User-DM</cp:lastModifiedBy>
  <cp:revision>9</cp:revision>
  <dcterms:modified xsi:type="dcterms:W3CDTF">2015-12-15T07:45:53Z</dcterms:modified>
</cp:coreProperties>
</file>