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0099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857593-CDF5-4F4F-A82C-88E9F61720EF}" type="datetimeFigureOut">
              <a:rPr lang="bg-BG" smtClean="0"/>
              <a:t>12.12.2015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41365-48EB-4BDC-AC70-AB1E3706DD6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729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41365-48EB-4BDC-AC70-AB1E3706DD69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8113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384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Stand Up Comedy Project/Product Management</a:t>
            </a:r>
            <a:endParaRPr lang="bg-BG" sz="5400" dirty="0"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75518"/>
            <a:ext cx="4191000" cy="278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2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144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do these people have in common?</a:t>
            </a:r>
            <a:endParaRPr lang="bg-BG" sz="3600" dirty="0"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88" y="1085316"/>
            <a:ext cx="3217333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88" y="1082473"/>
            <a:ext cx="1630034" cy="2072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09" y="3505200"/>
            <a:ext cx="2965391" cy="3083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88" y="3154828"/>
            <a:ext cx="2508885" cy="35099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673" y="2438400"/>
            <a:ext cx="1939895" cy="193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5" y="1219200"/>
            <a:ext cx="2939235" cy="290984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Project Manager</a:t>
            </a:r>
            <a:endParaRPr lang="bg-BG" sz="3600" dirty="0">
              <a:cs typeface="Andalus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23473"/>
            <a:ext cx="5658587" cy="403455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71556" y="6858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Project Manager?</a:t>
            </a:r>
            <a:endParaRPr lang="bg-BG" sz="2400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5380672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Project Manager is a person whose primary responsibility is to ensure that all work is completed on time, within budget and scope, and at the correct performance level. </a:t>
            </a:r>
            <a:endParaRPr lang="bg-BG" dirty="0">
              <a:solidFill>
                <a:srgbClr val="FF0000"/>
              </a:solidFill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036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Project Manager - skills</a:t>
            </a:r>
            <a:endParaRPr lang="bg-BG" sz="3600" dirty="0">
              <a:cs typeface="Andalus" panose="02020603050405020304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981200"/>
            <a:ext cx="64008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1100" dirty="0">
              <a:solidFill>
                <a:srgbClr val="000000"/>
              </a:solidFill>
              <a:latin typeface="Calibri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Calibri"/>
              </a:rPr>
              <a:t>Technical abilities </a:t>
            </a:r>
            <a:endParaRPr lang="en-US" sz="2000" b="1" dirty="0" smtClean="0">
              <a:solidFill>
                <a:srgbClr val="FF0000"/>
              </a:solidFill>
              <a:latin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economical 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know-how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application know-how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software engineering know-how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Project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management abilities </a:t>
            </a:r>
            <a:endParaRPr lang="en-US" sz="2000" b="1" dirty="0" smtClean="0">
              <a:solidFill>
                <a:srgbClr val="FF0000"/>
              </a:solidFill>
              <a:latin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planning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, estimation, controlling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time management, negotiation abilities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Leadership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abilities </a:t>
            </a:r>
            <a:endParaRPr lang="en-US" sz="2000" b="1" dirty="0" smtClean="0">
              <a:solidFill>
                <a:srgbClr val="FF0000"/>
              </a:solidFill>
              <a:latin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communication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, decision, delegation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motivation, moderation 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Calibri"/>
              </a:rPr>
              <a:t>Personal </a:t>
            </a:r>
            <a:r>
              <a:rPr lang="en-US" sz="2000" b="1" dirty="0">
                <a:solidFill>
                  <a:srgbClr val="FF0000"/>
                </a:solidFill>
                <a:latin typeface="Calibri"/>
              </a:rPr>
              <a:t>abilities </a:t>
            </a:r>
            <a:endParaRPr lang="en-US" sz="2000" b="1" dirty="0" smtClean="0">
              <a:solidFill>
                <a:srgbClr val="FF0000"/>
              </a:solidFill>
              <a:latin typeface="Calibri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responsibility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, toughness, team spirit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Calibri"/>
              </a:rPr>
              <a:t>patience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, ability to communicate, fairness </a:t>
            </a:r>
          </a:p>
          <a:p>
            <a:endParaRPr lang="bg-BG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762000"/>
            <a:ext cx="3048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Project Manager Tools</a:t>
            </a:r>
            <a:endParaRPr lang="bg-BG" sz="3600" dirty="0">
              <a:cs typeface="Andalus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35739"/>
            <a:ext cx="4648200" cy="2925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0869" y="1533941"/>
            <a:ext cx="2832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00"/>
                </a:solidFill>
              </a:rPr>
              <a:t>The mission is to achieve the vison for the final result</a:t>
            </a:r>
            <a:endParaRPr lang="bg-BG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438471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99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Responsibility </a:t>
            </a:r>
            <a:r>
              <a:rPr lang="en-US" dirty="0" smtClean="0">
                <a:solidFill>
                  <a:srgbClr val="99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is an </a:t>
            </a:r>
            <a:r>
              <a:rPr lang="en-US" dirty="0">
                <a:solidFill>
                  <a:srgbClr val="99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agreement between two or more people for the </a:t>
            </a:r>
            <a:r>
              <a:rPr lang="en-US" dirty="0" smtClean="0">
                <a:solidFill>
                  <a:srgbClr val="99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purpose of </a:t>
            </a:r>
            <a:r>
              <a:rPr lang="en-US" dirty="0">
                <a:solidFill>
                  <a:srgbClr val="99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achieving a desired </a:t>
            </a:r>
            <a:r>
              <a:rPr lang="en-US" dirty="0" smtClean="0">
                <a:solidFill>
                  <a:srgbClr val="990099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result.</a:t>
            </a:r>
            <a:endParaRPr lang="bg-BG" dirty="0">
              <a:solidFill>
                <a:srgbClr val="990099"/>
              </a:solidFill>
              <a:cs typeface="Andalus" panose="02020603050405020304" pitchFamily="18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235573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rgbClr val="339933"/>
                </a:solidFill>
              </a:rPr>
              <a:t>Authority </a:t>
            </a:r>
            <a:r>
              <a:rPr lang="en-US" dirty="0">
                <a:solidFill>
                  <a:srgbClr val="339933"/>
                </a:solidFill>
              </a:rPr>
              <a:t>is the power given to a person to complete the assigned responsibility.</a:t>
            </a:r>
            <a:endParaRPr lang="bg-BG" dirty="0">
              <a:solidFill>
                <a:srgbClr val="33993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4438471"/>
            <a:ext cx="3543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</a:rPr>
              <a:t>Accountability </a:t>
            </a:r>
            <a:r>
              <a:rPr lang="en-US" dirty="0">
                <a:solidFill>
                  <a:srgbClr val="00B0F0"/>
                </a:solidFill>
              </a:rPr>
              <a:t>is a consequence of assigned responsibility.</a:t>
            </a:r>
            <a:endParaRPr lang="bg-BG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Real Life Software Project </a:t>
            </a:r>
            <a:endParaRPr lang="bg-BG" sz="3600" dirty="0">
              <a:cs typeface="Andalus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3" y="914400"/>
            <a:ext cx="8284857" cy="548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4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Software Development Processes </a:t>
            </a:r>
            <a:endParaRPr lang="bg-BG" sz="3600" dirty="0"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Code &amp; Fix</a:t>
            </a:r>
            <a:endParaRPr lang="bg-BG" sz="2800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1100" y="106680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r>
              <a:rPr lang="en-US" b="1" dirty="0" smtClean="0">
                <a:solidFill>
                  <a:srgbClr val="FF0000"/>
                </a:solidFill>
              </a:rPr>
              <a:t>Definition: </a:t>
            </a:r>
            <a:r>
              <a:rPr lang="en-US" dirty="0"/>
              <a:t>Coding and error correction together with ad-hoc tests are the only activities performed </a:t>
            </a:r>
            <a:r>
              <a:rPr lang="en-US" dirty="0" smtClean="0"/>
              <a:t>consciously ! </a:t>
            </a:r>
            <a:endParaRPr lang="en-US" dirty="0"/>
          </a:p>
          <a:p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180" y="2057400"/>
            <a:ext cx="3548820" cy="2708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5002" y="4876800"/>
            <a:ext cx="608371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Systems don’t conform to the real requirements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 for corrections are disproportionately high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Important concepts and decisions are not documented </a:t>
            </a:r>
          </a:p>
          <a:p>
            <a:endParaRPr lang="bg-BG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15990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Software Development Processes </a:t>
            </a:r>
            <a:endParaRPr lang="bg-BG" sz="3600" dirty="0"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Waterfall - Water-”fail”</a:t>
            </a:r>
            <a:endParaRPr lang="bg-BG" sz="2800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66800"/>
            <a:ext cx="5334000" cy="23812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33528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</a:t>
            </a:r>
            <a:r>
              <a:rPr lang="en-US" b="1" dirty="0" smtClean="0">
                <a:solidFill>
                  <a:srgbClr val="FF0000"/>
                </a:solidFill>
              </a:rPr>
              <a:t>aterfall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odel </a:t>
            </a:r>
            <a:r>
              <a:rPr lang="en-US" i="1" dirty="0"/>
              <a:t>— A model of the software development process in which the constituent activities, typically a concept phase, requirements phase, design phase, implementation phase, test phase, and installation and checkout phase, are performed in that order, possibly with overlap but with little or no iteration. </a:t>
            </a:r>
            <a:endParaRPr lang="bg-BG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164" y="4419600"/>
            <a:ext cx="724436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53" y="4553129"/>
            <a:ext cx="728508" cy="6945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4900384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Supports </a:t>
            </a:r>
            <a:r>
              <a:rPr lang="en-US" sz="1600" dirty="0"/>
              <a:t>project management!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Supports </a:t>
            </a:r>
            <a:r>
              <a:rPr lang="en-US" sz="1600" dirty="0"/>
              <a:t>planning and controlling! </a:t>
            </a:r>
          </a:p>
          <a:p>
            <a:endParaRPr lang="bg-BG" dirty="0"/>
          </a:p>
        </p:txBody>
      </p:sp>
      <p:sp>
        <p:nvSpPr>
          <p:cNvPr id="12" name="Rectangle 11"/>
          <p:cNvSpPr/>
          <p:nvPr/>
        </p:nvSpPr>
        <p:spPr>
          <a:xfrm>
            <a:off x="4572000" y="4755289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Requirements are known up front before design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Requirements </a:t>
            </a:r>
            <a:r>
              <a:rPr lang="en-US" sz="1600" dirty="0"/>
              <a:t>rarely change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Users </a:t>
            </a:r>
            <a:r>
              <a:rPr lang="en-US" sz="1600" dirty="0"/>
              <a:t>know what they want, and rarely need visualization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system is not so complex. </a:t>
            </a:r>
          </a:p>
          <a:p>
            <a:endParaRPr lang="bg-BG" dirty="0"/>
          </a:p>
        </p:txBody>
      </p:sp>
      <p:sp>
        <p:nvSpPr>
          <p:cNvPr id="13" name="TextBox 12"/>
          <p:cNvSpPr txBox="1"/>
          <p:nvPr/>
        </p:nvSpPr>
        <p:spPr>
          <a:xfrm>
            <a:off x="4596925" y="4715718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Works when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Software Development Processes </a:t>
            </a:r>
            <a:endParaRPr lang="bg-BG" sz="3600" dirty="0"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Spiral Model</a:t>
            </a:r>
            <a:endParaRPr lang="bg-BG" sz="2800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799"/>
            <a:ext cx="5295900" cy="457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5505271"/>
            <a:ext cx="701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  <a:p>
            <a:r>
              <a:rPr lang="en-US" dirty="0"/>
              <a:t>A development model should ensure, that risks are identified and managed as early as possible!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3361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Software Development Processes </a:t>
            </a:r>
            <a:endParaRPr lang="bg-BG" sz="3600" dirty="0"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Incremental Model</a:t>
            </a:r>
            <a:endParaRPr lang="bg-BG" sz="2800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551405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17" y="1423755"/>
            <a:ext cx="3069883" cy="26388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02" y="4360658"/>
            <a:ext cx="724436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4519"/>
            <a:ext cx="728508" cy="6945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49530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Project progress is shown not by documents but by executable systems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Each increment implements a defined set of requirements </a:t>
            </a:r>
          </a:p>
          <a:p>
            <a:endParaRPr lang="bg-BG" dirty="0"/>
          </a:p>
        </p:txBody>
      </p:sp>
      <p:sp>
        <p:nvSpPr>
          <p:cNvPr id="12" name="Rectangle 11"/>
          <p:cNvSpPr/>
          <p:nvPr/>
        </p:nvSpPr>
        <p:spPr>
          <a:xfrm>
            <a:off x="4953000" y="4953000"/>
            <a:ext cx="419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Lesser precision of estimations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Lack of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More suitable for products than services</a:t>
            </a:r>
            <a:endParaRPr lang="en-US" sz="1600" dirty="0"/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8545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Software Development Processes </a:t>
            </a:r>
            <a:endParaRPr lang="bg-BG" sz="3600" dirty="0">
              <a:cs typeface="Andalus" panose="02020603050405020304" pitchFamily="18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6096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Iterative Model</a:t>
            </a:r>
            <a:endParaRPr lang="bg-BG" sz="2800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102" y="4360658"/>
            <a:ext cx="724436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474519"/>
            <a:ext cx="728508" cy="6945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400" y="4953000"/>
            <a:ext cx="47244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Recognizes </a:t>
            </a:r>
            <a:r>
              <a:rPr lang="en-US" sz="1600" dirty="0"/>
              <a:t>the reality of changing </a:t>
            </a:r>
            <a:r>
              <a:rPr lang="en-US" sz="1600" dirty="0" smtClean="0"/>
              <a:t>requirements 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Promotes </a:t>
            </a:r>
            <a:r>
              <a:rPr lang="en-US" sz="1600" dirty="0"/>
              <a:t>early risk </a:t>
            </a:r>
            <a:r>
              <a:rPr lang="en-US" sz="1600" dirty="0" smtClean="0"/>
              <a:t>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Focuses </a:t>
            </a:r>
            <a:r>
              <a:rPr lang="en-US" sz="1600" dirty="0"/>
              <a:t>on component architectures </a:t>
            </a:r>
          </a:p>
          <a:p>
            <a:r>
              <a:rPr lang="en-US" sz="1600" dirty="0" smtClean="0"/>
              <a:t> </a:t>
            </a:r>
            <a:endParaRPr lang="en-US" sz="1600" dirty="0"/>
          </a:p>
          <a:p>
            <a:endParaRPr lang="bg-BG" dirty="0"/>
          </a:p>
        </p:txBody>
      </p:sp>
      <p:sp>
        <p:nvSpPr>
          <p:cNvPr id="12" name="Rectangle 11"/>
          <p:cNvSpPr/>
          <p:nvPr/>
        </p:nvSpPr>
        <p:spPr>
          <a:xfrm>
            <a:off x="4953000" y="4953000"/>
            <a:ext cx="4191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Lesser precision of estimations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More 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More suitable for products than services</a:t>
            </a:r>
            <a:endParaRPr lang="en-US" sz="1600" dirty="0"/>
          </a:p>
          <a:p>
            <a:endParaRPr lang="bg-B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3" y="1066800"/>
            <a:ext cx="7512793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3352800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/>
          </a:p>
          <a:p>
            <a:r>
              <a:rPr lang="en-US" dirty="0"/>
              <a:t>Controlled </a:t>
            </a:r>
            <a:r>
              <a:rPr lang="en-US" dirty="0">
                <a:solidFill>
                  <a:srgbClr val="FF0000"/>
                </a:solidFill>
              </a:rPr>
              <a:t>continuous revision </a:t>
            </a:r>
            <a:r>
              <a:rPr lang="en-US" dirty="0"/>
              <a:t>of software aiming at </a:t>
            </a:r>
            <a:r>
              <a:rPr lang="en-US" dirty="0">
                <a:solidFill>
                  <a:srgbClr val="FF0000"/>
                </a:solidFill>
              </a:rPr>
              <a:t>correcting errors early </a:t>
            </a:r>
            <a:r>
              <a:rPr lang="en-US" dirty="0"/>
              <a:t>and integrate </a:t>
            </a:r>
            <a:r>
              <a:rPr lang="en-US" dirty="0">
                <a:solidFill>
                  <a:srgbClr val="FF0000"/>
                </a:solidFill>
              </a:rPr>
              <a:t>improvements</a:t>
            </a:r>
            <a:r>
              <a:rPr lang="en-US" dirty="0"/>
              <a:t>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84069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28" y="1405784"/>
            <a:ext cx="2458072" cy="34683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816" y="1447801"/>
            <a:ext cx="2900584" cy="2880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62301" y="4277380"/>
            <a:ext cx="2124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Site Manager</a:t>
            </a:r>
            <a:endParaRPr lang="bg-BG" sz="2800" dirty="0">
              <a:solidFill>
                <a:schemeClr val="tx2">
                  <a:lumMod val="75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8800" y="4876800"/>
            <a:ext cx="2345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Aleksandar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Ubavkov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947751"/>
            <a:ext cx="1019164" cy="68164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08946" y="6111820"/>
            <a:ext cx="364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https://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mk.linkedin.com/in/aubavkov</a:t>
            </a:r>
            <a:endParaRPr lang="bg-BG" dirty="0">
              <a:solidFill>
                <a:schemeClr val="accent1">
                  <a:lumMod val="50000"/>
                </a:schemeClr>
              </a:solidFill>
              <a:cs typeface="Andalus" panose="02020603050405020304" pitchFamily="18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5720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Agile Methodologies</a:t>
            </a:r>
            <a:endParaRPr lang="bg-BG" sz="3600" dirty="0">
              <a:cs typeface="Andalus" panose="02020603050405020304" pitchFamily="18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838200"/>
            <a:ext cx="8655307" cy="4135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3" y="4419600"/>
            <a:ext cx="329597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24500"/>
            <a:ext cx="10287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57600" y="5652070"/>
            <a:ext cx="3320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Feature Driven Development </a:t>
            </a:r>
            <a:endParaRPr lang="bg-B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6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838200"/>
            <a:ext cx="6096000" cy="4572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609600"/>
          </a:xfrm>
        </p:spPr>
        <p:txBody>
          <a:bodyPr anchor="t">
            <a:noAutofit/>
          </a:bodyPr>
          <a:lstStyle/>
          <a:p>
            <a:r>
              <a:rPr lang="en-US" sz="60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There is no right way</a:t>
            </a:r>
            <a:endParaRPr lang="bg-BG" sz="6000" dirty="0">
              <a:cs typeface="Andalus" panose="02020603050405020304" pitchFamily="18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228600" y="5410200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Experiment and find out…</a:t>
            </a:r>
            <a:endParaRPr lang="bg-BG" sz="4400" dirty="0">
              <a:cs typeface="Andalus" panose="02020603050405020304" pitchFamily="18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95400" y="6023361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…so you can tell your story!!!</a:t>
            </a:r>
            <a:endParaRPr lang="bg-BG" sz="4400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157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" y="0"/>
            <a:ext cx="9143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9144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Projects &amp; Products</a:t>
            </a:r>
            <a:endParaRPr lang="bg-BG" sz="5400" dirty="0">
              <a:cs typeface="Andalus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20" y="1066800"/>
            <a:ext cx="2798653" cy="20430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406111"/>
            <a:ext cx="1767840" cy="13319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60158"/>
            <a:ext cx="5029200" cy="43376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39336" y="5791200"/>
            <a:ext cx="69092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a Project or Product?</a:t>
            </a:r>
            <a:endParaRPr lang="bg-BG" sz="4400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57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895600"/>
            <a:ext cx="1676400" cy="16764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9144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Projects &amp; Products</a:t>
            </a:r>
            <a:endParaRPr lang="bg-BG" sz="5400" dirty="0">
              <a:cs typeface="Andalus" panose="02020603050405020304" pitchFamily="18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0572" y="4335959"/>
            <a:ext cx="4342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a Project?</a:t>
            </a:r>
            <a:endParaRPr lang="bg-BG" sz="4400" dirty="0">
              <a:solidFill>
                <a:schemeClr val="tx2">
                  <a:lumMod val="60000"/>
                  <a:lumOff val="4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0" y="4876800"/>
            <a:ext cx="647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“A temporary endeavor undertaken to produce a unique product, service or result. “</a:t>
            </a:r>
            <a:endParaRPr lang="en-US" sz="2000" dirty="0" smtClean="0">
              <a:solidFill>
                <a:srgbClr val="FF0000"/>
              </a:solidFill>
              <a:cs typeface="Andalus" panose="02020603050405020304" pitchFamily="18" charset="-78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“A </a:t>
            </a:r>
            <a:r>
              <a:rPr lang="en-US" sz="2000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project is </a:t>
            </a:r>
            <a:r>
              <a:rPr lang="en-US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problem scheduled for solution”</a:t>
            </a:r>
            <a:endParaRPr lang="bg-BG" sz="2000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5576" y="1053250"/>
            <a:ext cx="45528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What is a Product?</a:t>
            </a:r>
            <a:endParaRPr lang="bg-BG" sz="4400" dirty="0">
              <a:solidFill>
                <a:schemeClr val="tx2">
                  <a:lumMod val="60000"/>
                  <a:lumOff val="40000"/>
                </a:schemeClr>
              </a:solidFill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52445" y="1676400"/>
            <a:ext cx="6439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 Product is anything that can be offered to the market to solve problem or satisfy a want or need.</a:t>
            </a:r>
            <a:endParaRPr lang="bg-B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1334" y="5884055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How???</a:t>
            </a:r>
            <a:endParaRPr lang="bg-BG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3678165" y="2286000"/>
            <a:ext cx="178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Why???</a:t>
            </a:r>
            <a:endParaRPr lang="bg-BG" sz="3600" dirty="0"/>
          </a:p>
        </p:txBody>
      </p:sp>
    </p:spTree>
    <p:extLst>
      <p:ext uri="{BB962C8B-B14F-4D97-AF65-F5344CB8AC3E}">
        <p14:creationId xmlns:p14="http://schemas.microsoft.com/office/powerpoint/2010/main" val="76839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9144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Project Management</a:t>
            </a:r>
            <a:endParaRPr lang="bg-BG" sz="5400" dirty="0">
              <a:cs typeface="Andalus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14400"/>
            <a:ext cx="4070671" cy="40070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500" y="5029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Project Management is application of skills, tools, and techniques to achieve project requirements</a:t>
            </a:r>
            <a:endParaRPr lang="bg-BG" sz="2000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486400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pPr algn="ctr"/>
            <a:r>
              <a:rPr lang="en-US" u="sng" dirty="0">
                <a:solidFill>
                  <a:srgbClr val="FF0000"/>
                </a:solidFill>
              </a:rPr>
              <a:t>Definition (Software Project) The set of work activities, both technical and managerial, required to satisfy the terms and conditions of a project agreement.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327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9144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Project Management</a:t>
            </a:r>
            <a:endParaRPr lang="bg-BG" sz="5400" dirty="0">
              <a:cs typeface="Andalus" panose="02020603050405020304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500" y="5845314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Project Management is all about compromise, adaptation and negotiation!</a:t>
            </a:r>
            <a:endParaRPr lang="bg-BG" sz="2000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493" y="1066799"/>
            <a:ext cx="4993015" cy="4800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9718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41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15296"/>
            <a:ext cx="2638762" cy="359831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9144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Risk Management</a:t>
            </a:r>
            <a:endParaRPr lang="bg-BG" sz="5400" dirty="0">
              <a:cs typeface="Andalus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431" y="1905000"/>
            <a:ext cx="5540443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8842">
            <a:off x="2127217" y="3377702"/>
            <a:ext cx="2600923" cy="14622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7857" y="990600"/>
            <a:ext cx="7708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Risk/Opportunity – An uncertain event or condition that, if it occurs, has a positive or negative effect on a project objective!</a:t>
            </a:r>
            <a:endParaRPr lang="bg-BG" sz="2000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85308" y="5943600"/>
            <a:ext cx="6973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Risk is defined by PROBABILITY and IMPACT FACTOR</a:t>
            </a:r>
            <a:endParaRPr lang="bg-BG" sz="2400" dirty="0">
              <a:solidFill>
                <a:srgbClr val="FF0000"/>
              </a:solidFill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605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9144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Risk Management</a:t>
            </a:r>
            <a:endParaRPr lang="bg-BG" sz="5400" dirty="0">
              <a:cs typeface="Andalus" panose="02020603050405020304" pitchFamily="18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54095"/>
            <a:ext cx="7148557" cy="476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14400"/>
          </a:xfrm>
        </p:spPr>
        <p:txBody>
          <a:bodyPr anchor="t">
            <a:noAutofit/>
          </a:bodyPr>
          <a:lstStyle/>
          <a:p>
            <a:r>
              <a:rPr lang="en-US" sz="3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What do these people have in common?</a:t>
            </a:r>
            <a:endParaRPr lang="bg-BG" sz="3600" dirty="0">
              <a:cs typeface="Andalus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88" y="1085316"/>
            <a:ext cx="3217333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288" y="1082473"/>
            <a:ext cx="1630034" cy="2072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609" y="3505200"/>
            <a:ext cx="2965391" cy="3083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88" y="3154828"/>
            <a:ext cx="2508885" cy="350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953</TotalTime>
  <Words>637</Words>
  <Application>Microsoft Office PowerPoint</Application>
  <PresentationFormat>On-screen Show (4:3)</PresentationFormat>
  <Paragraphs>121</Paragraphs>
  <Slides>22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Stand Up Comedy Project/Product Management</vt:lpstr>
      <vt:lpstr>PowerPoint Presentation</vt:lpstr>
      <vt:lpstr>Projects &amp; Products</vt:lpstr>
      <vt:lpstr>Projects &amp; Products</vt:lpstr>
      <vt:lpstr>Project Management</vt:lpstr>
      <vt:lpstr>Project Management</vt:lpstr>
      <vt:lpstr>Risk Management</vt:lpstr>
      <vt:lpstr>Risk Management</vt:lpstr>
      <vt:lpstr>What do these people have in common?</vt:lpstr>
      <vt:lpstr>What do these people have in common?</vt:lpstr>
      <vt:lpstr>Project Manager</vt:lpstr>
      <vt:lpstr>Project Manager - skills</vt:lpstr>
      <vt:lpstr>Project Manager Tools</vt:lpstr>
      <vt:lpstr>Real Life Software Project </vt:lpstr>
      <vt:lpstr>Software Development Processes </vt:lpstr>
      <vt:lpstr>Software Development Processes </vt:lpstr>
      <vt:lpstr>Software Development Processes </vt:lpstr>
      <vt:lpstr>Software Development Processes </vt:lpstr>
      <vt:lpstr>Software Development Processes </vt:lpstr>
      <vt:lpstr>Agile Methodologies</vt:lpstr>
      <vt:lpstr>There is no right way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 . Ubavkov</dc:creator>
  <cp:lastModifiedBy>Aleksandar . Ubavkov</cp:lastModifiedBy>
  <cp:revision>58</cp:revision>
  <dcterms:created xsi:type="dcterms:W3CDTF">2006-08-16T00:00:00Z</dcterms:created>
  <dcterms:modified xsi:type="dcterms:W3CDTF">2015-12-13T11:17:19Z</dcterms:modified>
</cp:coreProperties>
</file>