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3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1" r:id="rId3"/>
    <p:sldId id="261" r:id="rId4"/>
    <p:sldId id="319" r:id="rId5"/>
    <p:sldId id="283" r:id="rId6"/>
    <p:sldId id="331" r:id="rId7"/>
    <p:sldId id="326" r:id="rId8"/>
    <p:sldId id="327" r:id="rId9"/>
    <p:sldId id="328" r:id="rId10"/>
    <p:sldId id="273" r:id="rId11"/>
    <p:sldId id="315" r:id="rId12"/>
    <p:sldId id="274" r:id="rId13"/>
    <p:sldId id="275" r:id="rId14"/>
    <p:sldId id="277" r:id="rId15"/>
    <p:sldId id="299" r:id="rId16"/>
    <p:sldId id="320" r:id="rId17"/>
    <p:sldId id="321" r:id="rId18"/>
    <p:sldId id="329" r:id="rId19"/>
  </p:sldIdLst>
  <p:sldSz cx="9144000" cy="5143500" type="screen16x9"/>
  <p:notesSz cx="9928225" cy="6797675"/>
  <p:embeddedFontLst>
    <p:embeddedFont>
      <p:font typeface="Arial Black" panose="020B0A04020102020204" pitchFamily="34" charset="0"/>
      <p:bold r:id="rId22"/>
    </p:embeddedFont>
    <p:embeddedFont>
      <p:font typeface="Comic Sans MS" panose="030F0702030302020204" pitchFamily="66" charset="0"/>
      <p:regular r:id="rId23"/>
      <p:bold r:id="rId24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5">
          <p15:clr>
            <a:srgbClr val="A4A3A4"/>
          </p15:clr>
        </p15:guide>
        <p15:guide id="2" orient="horz" pos="2939">
          <p15:clr>
            <a:srgbClr val="A4A3A4"/>
          </p15:clr>
        </p15:guide>
        <p15:guide id="3" orient="horz" pos="577">
          <p15:clr>
            <a:srgbClr val="A4A3A4"/>
          </p15:clr>
        </p15:guide>
        <p15:guide id="4" orient="horz" pos="1760">
          <p15:clr>
            <a:srgbClr val="A4A3A4"/>
          </p15:clr>
        </p15:guide>
        <p15:guide id="5" pos="141">
          <p15:clr>
            <a:srgbClr val="A4A3A4"/>
          </p15:clr>
        </p15:guide>
        <p15:guide id="6" pos="2880">
          <p15:clr>
            <a:srgbClr val="A4A3A4"/>
          </p15:clr>
        </p15:guide>
        <p15:guide id="7" pos="5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F0000"/>
    <a:srgbClr val="FFFFFF"/>
    <a:srgbClr val="990000"/>
    <a:srgbClr val="5A5A5A"/>
    <a:srgbClr val="FFCC99"/>
    <a:srgbClr val="CC9966"/>
    <a:srgbClr val="B4B4B4"/>
    <a:srgbClr val="AAAAAA"/>
    <a:srgbClr val="CCFFCC"/>
    <a:srgbClr val="33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DA3CAF-F7C7-4F4A-BBF1-E636031D61FC}">
  <a:tblStyle styleId="{62DA3CAF-F7C7-4F4A-BBF1-E636031D61FC}" styleName="Netcetera Style">
    <a:wholeTbl>
      <a:tcStyle>
        <a:tcBdr>
          <a:left>
            <a:ln cmpd="sng">
              <a:solidFill>
                <a:srgbClr val="B4B4B4"/>
              </a:solidFill>
            </a:ln>
          </a:left>
          <a:right>
            <a:ln cmpd="sng">
              <a:solidFill>
                <a:srgbClr val="B4B4B4"/>
              </a:solidFill>
            </a:ln>
          </a:right>
          <a:top>
            <a:ln cmpd="sng">
              <a:solidFill>
                <a:srgbClr val="B4B4B4"/>
              </a:solidFill>
            </a:ln>
          </a:top>
          <a:bottom>
            <a:ln cmpd="sng">
              <a:solidFill>
                <a:srgbClr val="B4B4B4"/>
              </a:solidFill>
            </a:ln>
          </a:bottom>
          <a:insideH>
            <a:ln cmpd="sng">
              <a:solidFill>
                <a:srgbClr val="B4B4B4"/>
              </a:solidFill>
            </a:ln>
          </a:insideH>
          <a:insideV>
            <a:ln cmpd="sng">
              <a:solidFill>
                <a:srgbClr val="B4B4B4"/>
              </a:solidFill>
            </a:ln>
          </a:insideV>
        </a:tcBdr>
      </a:tcStyle>
    </a:wholeTbl>
    <a:firstRow>
      <a:tcTxStyle>
        <a:prstClr val="black"/>
      </a:tcTxStyle>
      <a:tcStyle>
        <a:tcBdr/>
        <a:fill>
          <a:solidFill>
            <a:srgbClr val="B4B4B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5823" autoAdjust="0"/>
  </p:normalViewPr>
  <p:slideViewPr>
    <p:cSldViewPr snapToGrid="0" snapToObjects="1" showGuides="1">
      <p:cViewPr varScale="1">
        <p:scale>
          <a:sx n="134" d="100"/>
          <a:sy n="134" d="100"/>
        </p:scale>
        <p:origin x="966" y="96"/>
      </p:cViewPr>
      <p:guideLst>
        <p:guide orient="horz" pos="155"/>
        <p:guide orient="horz" pos="2939"/>
        <p:guide orient="horz" pos="577"/>
        <p:guide orient="horz" pos="1760"/>
        <p:guide pos="141"/>
        <p:guide pos="2880"/>
        <p:guide pos="5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-1902" y="-90"/>
      </p:cViewPr>
      <p:guideLst>
        <p:guide orient="horz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6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22575" y="163513"/>
            <a:ext cx="4278313" cy="240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8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98798" y="2719551"/>
            <a:ext cx="9126523" cy="3954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0660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90488" indent="-904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69875" indent="-904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47675" indent="-904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7063" indent="-88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</a:t>
            </a:r>
          </a:p>
          <a:p>
            <a:r>
              <a:rPr lang="de-CH" dirty="0" err="1" smtClean="0"/>
              <a:t>Glad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here</a:t>
            </a:r>
            <a:endParaRPr lang="de-CH" baseline="0" dirty="0" smtClean="0"/>
          </a:p>
          <a:p>
            <a:r>
              <a:rPr lang="de-CH" baseline="0" dirty="0" err="1" smtClean="0"/>
              <a:t>My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name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marcel</a:t>
            </a:r>
            <a:endParaRPr lang="de-CH" baseline="0" dirty="0" smtClean="0"/>
          </a:p>
          <a:p>
            <a:r>
              <a:rPr lang="de-CH" baseline="0" dirty="0" smtClean="0"/>
              <a:t>I m </a:t>
            </a:r>
            <a:r>
              <a:rPr lang="de-CH" baseline="0" dirty="0" err="1" smtClean="0"/>
              <a:t>coming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bern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switzerland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up</a:t>
            </a:r>
            <a:r>
              <a:rPr lang="de-CH" baseline="0" dirty="0" smtClean="0"/>
              <a:t> at 4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morning</a:t>
            </a:r>
            <a:endParaRPr lang="de-CH" baseline="0" dirty="0" smtClean="0"/>
          </a:p>
          <a:p>
            <a:r>
              <a:rPr lang="de-CH" baseline="0" dirty="0" smtClean="0"/>
              <a:t>Talk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ux</a:t>
            </a:r>
            <a:endParaRPr lang="de-CH" baseline="0" dirty="0" smtClean="0"/>
          </a:p>
          <a:p>
            <a:r>
              <a:rPr lang="de-CH" baseline="0" dirty="0" smtClean="0"/>
              <a:t>Who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?</a:t>
            </a:r>
          </a:p>
          <a:p>
            <a:r>
              <a:rPr lang="de-CH" baseline="0" dirty="0" smtClean="0"/>
              <a:t>Engineers?</a:t>
            </a:r>
          </a:p>
          <a:p>
            <a:r>
              <a:rPr lang="de-CH" baseline="0" dirty="0" smtClean="0"/>
              <a:t>Backend?</a:t>
            </a:r>
          </a:p>
          <a:p>
            <a:r>
              <a:rPr lang="de-CH" baseline="0" dirty="0" smtClean="0"/>
              <a:t>Frontend?</a:t>
            </a:r>
          </a:p>
          <a:p>
            <a:r>
              <a:rPr lang="de-CH" baseline="0" dirty="0" smtClean="0"/>
              <a:t>PLs?</a:t>
            </a:r>
          </a:p>
          <a:p>
            <a:r>
              <a:rPr lang="de-CH" baseline="0" dirty="0" smtClean="0"/>
              <a:t>REs/BAs?</a:t>
            </a:r>
          </a:p>
          <a:p>
            <a:r>
              <a:rPr lang="de-CH" baseline="0" dirty="0" smtClean="0"/>
              <a:t>UX?</a:t>
            </a:r>
          </a:p>
        </p:txBody>
      </p:sp>
    </p:spTree>
    <p:extLst>
      <p:ext uri="{BB962C8B-B14F-4D97-AF65-F5344CB8AC3E}">
        <p14:creationId xmlns:p14="http://schemas.microsoft.com/office/powerpoint/2010/main" val="52988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Findings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research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distilled</a:t>
            </a:r>
            <a:r>
              <a:rPr lang="de-CH" dirty="0" smtClean="0"/>
              <a:t> 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something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called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personas</a:t>
            </a:r>
            <a:r>
              <a:rPr lang="de-CH" baseline="0" dirty="0" smtClean="0"/>
              <a:t>, </a:t>
            </a:r>
          </a:p>
          <a:p>
            <a:r>
              <a:rPr lang="de-CH" baseline="0" dirty="0" err="1" smtClean="0"/>
              <a:t>Fictional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represent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target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audience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usually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including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name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photo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goals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description</a:t>
            </a:r>
            <a:endParaRPr lang="de-CH" baseline="0" dirty="0" smtClean="0"/>
          </a:p>
          <a:p>
            <a:r>
              <a:rPr lang="de-CH" baseline="0" dirty="0" err="1" smtClean="0"/>
              <a:t>Based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goals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create</a:t>
            </a:r>
            <a:r>
              <a:rPr lang="de-CH" baseline="0" dirty="0" smtClean="0"/>
              <a:t> a happy </a:t>
            </a:r>
            <a:r>
              <a:rPr lang="de-CH" baseline="0" dirty="0" err="1" smtClean="0"/>
              <a:t>path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scenario</a:t>
            </a:r>
            <a:r>
              <a:rPr lang="de-CH" baseline="0" dirty="0" smtClean="0"/>
              <a:t> («</a:t>
            </a:r>
            <a:r>
              <a:rPr lang="de-CH" baseline="0" dirty="0" err="1" smtClean="0"/>
              <a:t>perfect</a:t>
            </a:r>
            <a:r>
              <a:rPr lang="de-CH" baseline="0" dirty="0" smtClean="0"/>
              <a:t>» </a:t>
            </a:r>
            <a:r>
              <a:rPr lang="de-CH" baseline="0" dirty="0" err="1" smtClean="0"/>
              <a:t>workflow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</a:t>
            </a:r>
            <a:r>
              <a:rPr lang="de-CH" baseline="0" dirty="0" smtClean="0"/>
              <a:t>)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base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prototype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9242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interface</a:t>
            </a:r>
            <a:r>
              <a:rPr lang="de-CH" dirty="0" smtClean="0"/>
              <a:t>,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usually</a:t>
            </a:r>
            <a:r>
              <a:rPr lang="de-CH" baseline="0" dirty="0" smtClean="0"/>
              <a:t> do </a:t>
            </a:r>
            <a:r>
              <a:rPr lang="de-CH" baseline="0" dirty="0" err="1" smtClean="0"/>
              <a:t>some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sketches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find out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could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compare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options</a:t>
            </a:r>
            <a:endParaRPr lang="de-CH" baseline="0" dirty="0" smtClean="0"/>
          </a:p>
          <a:p>
            <a:r>
              <a:rPr lang="de-CH" baseline="0" dirty="0" err="1" smtClean="0"/>
              <a:t>Then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sometimes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connect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those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sketches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storyboard</a:t>
            </a:r>
            <a:r>
              <a:rPr lang="de-CH" baseline="0" dirty="0" smtClean="0"/>
              <a:t> (sorry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german</a:t>
            </a:r>
            <a:r>
              <a:rPr lang="de-CH" baseline="0" dirty="0" smtClean="0"/>
              <a:t>)</a:t>
            </a:r>
          </a:p>
          <a:p>
            <a:r>
              <a:rPr lang="de-CH" baseline="0" dirty="0" err="1" smtClean="0"/>
              <a:t>Actually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pretty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well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e.g. </a:t>
            </a:r>
            <a:r>
              <a:rPr lang="de-CH" baseline="0" dirty="0" err="1" smtClean="0"/>
              <a:t>microsoft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surface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onenoet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797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Prototyping</a:t>
            </a:r>
            <a:r>
              <a:rPr lang="de-CH" baseline="0" dirty="0" smtClean="0"/>
              <a:t> -&gt; </a:t>
            </a:r>
            <a:r>
              <a:rPr lang="de-CH" baseline="0" dirty="0" err="1" smtClean="0"/>
              <a:t>main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benefit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prototypes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clarifies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lot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helps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focus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tool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communication</a:t>
            </a:r>
            <a:endParaRPr lang="de-CH" baseline="0" dirty="0" smtClean="0"/>
          </a:p>
          <a:p>
            <a:r>
              <a:rPr lang="de-CH" baseline="0" dirty="0" smtClean="0"/>
              <a:t>Can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balsamiq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often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axure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more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interactivity</a:t>
            </a:r>
            <a:r>
              <a:rPr lang="de-CH" baseline="0" dirty="0" smtClean="0"/>
              <a:t>),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wireframe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already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quite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according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styleguide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railvista</a:t>
            </a:r>
            <a:r>
              <a:rPr lang="de-CH" baseline="0" dirty="0" smtClean="0"/>
              <a:t>),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even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directly</a:t>
            </a:r>
            <a:r>
              <a:rPr lang="de-CH" baseline="0" dirty="0" smtClean="0"/>
              <a:t> in HTML</a:t>
            </a:r>
          </a:p>
          <a:p>
            <a:r>
              <a:rPr lang="de-CH" baseline="0" dirty="0" smtClean="0"/>
              <a:t>Short </a:t>
            </a:r>
            <a:r>
              <a:rPr lang="de-CH" baseline="0" dirty="0" err="1" smtClean="0"/>
              <a:t>demo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axure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prototype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s </a:t>
            </a:r>
            <a:r>
              <a:rPr lang="de-CH" baseline="0" dirty="0" err="1" smtClean="0"/>
              <a:t>done</a:t>
            </a:r>
            <a:endParaRPr lang="de-CH" baseline="0" dirty="0" smtClean="0"/>
          </a:p>
          <a:p>
            <a:r>
              <a:rPr lang="de-CH" baseline="0" dirty="0" err="1" smtClean="0"/>
              <a:t>Axure</a:t>
            </a:r>
            <a:r>
              <a:rPr lang="de-CH" baseline="0" dirty="0" smtClean="0"/>
              <a:t> like mix </a:t>
            </a:r>
            <a:r>
              <a:rPr lang="de-CH" baseline="0" dirty="0" err="1" smtClean="0"/>
              <a:t>between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powerpoint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dreamweaver</a:t>
            </a:r>
            <a:endParaRPr lang="de-CH" baseline="0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8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FE: separate / </a:t>
            </a:r>
            <a:r>
              <a:rPr lang="de-CH" dirty="0" err="1" smtClean="0"/>
              <a:t>standalone</a:t>
            </a:r>
            <a:r>
              <a:rPr lang="de-CH" dirty="0" smtClean="0"/>
              <a:t> </a:t>
            </a:r>
            <a:r>
              <a:rPr lang="de-CH" dirty="0" err="1" smtClean="0"/>
              <a:t>styleguide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pattern</a:t>
            </a:r>
            <a:r>
              <a:rPr lang="de-CH" dirty="0" smtClean="0"/>
              <a:t> </a:t>
            </a:r>
            <a:r>
              <a:rPr lang="de-CH" dirty="0" err="1" smtClean="0"/>
              <a:t>lib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provides</a:t>
            </a:r>
            <a:r>
              <a:rPr lang="de-CH" baseline="0" dirty="0" smtClean="0"/>
              <a:t> all </a:t>
            </a:r>
            <a:r>
              <a:rPr lang="de-CH" baseline="0" dirty="0" err="1" smtClean="0"/>
              <a:t>elements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needed</a:t>
            </a:r>
            <a:r>
              <a:rPr lang="de-CH" baseline="0" dirty="0" smtClean="0"/>
              <a:t>, </a:t>
            </a:r>
          </a:p>
          <a:p>
            <a:r>
              <a:rPr lang="de-CH" baseline="0" dirty="0" smtClean="0"/>
              <a:t>«live» </a:t>
            </a:r>
            <a:r>
              <a:rPr lang="de-CH" baseline="0" dirty="0" err="1" smtClean="0"/>
              <a:t>system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using</a:t>
            </a:r>
            <a:r>
              <a:rPr lang="de-CH" baseline="0" dirty="0" smtClean="0"/>
              <a:t> same CSS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styleguide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devs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check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classes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</a:t>
            </a:r>
            <a:r>
              <a:rPr lang="de-CH" baseline="0" dirty="0" smtClean="0"/>
              <a:t> etc.</a:t>
            </a:r>
          </a:p>
          <a:p>
            <a:r>
              <a:rPr lang="de-CH" baseline="0" dirty="0" err="1" smtClean="0"/>
              <a:t>Very</a:t>
            </a:r>
            <a:r>
              <a:rPr lang="de-CH" baseline="0" dirty="0" smtClean="0"/>
              <a:t> simple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complex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example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tool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patternlab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quite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sophisicated</a:t>
            </a:r>
            <a:r>
              <a:rPr lang="de-CH" baseline="0" dirty="0" smtClean="0"/>
              <a:t>, </a:t>
            </a:r>
          </a:p>
          <a:p>
            <a:r>
              <a:rPr lang="de-CH" baseline="0" dirty="0" err="1" smtClean="0"/>
              <a:t>atomic</a:t>
            </a:r>
            <a:r>
              <a:rPr lang="de-CH" baseline="0" dirty="0" smtClean="0"/>
              <a:t> design -&gt; modular CSS, </a:t>
            </a:r>
            <a:r>
              <a:rPr lang="de-CH" baseline="0" dirty="0" err="1" smtClean="0"/>
              <a:t>demo</a:t>
            </a:r>
            <a:endParaRPr lang="de-CH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03949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Usability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testing</a:t>
            </a:r>
            <a:r>
              <a:rPr lang="de-CH" baseline="0" dirty="0" smtClean="0"/>
              <a:t> -&gt; </a:t>
            </a:r>
            <a:r>
              <a:rPr lang="de-CH" baseline="0" dirty="0" err="1" smtClean="0"/>
              <a:t>very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helpful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real </a:t>
            </a:r>
            <a:r>
              <a:rPr lang="de-CH" baseline="0" dirty="0" err="1" smtClean="0"/>
              <a:t>users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ask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«</a:t>
            </a:r>
            <a:r>
              <a:rPr lang="de-CH" baseline="0" dirty="0" err="1" smtClean="0"/>
              <a:t>think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aloud</a:t>
            </a:r>
            <a:r>
              <a:rPr lang="de-CH" baseline="0" dirty="0" smtClean="0"/>
              <a:t>», </a:t>
            </a:r>
          </a:p>
          <a:p>
            <a:r>
              <a:rPr lang="de-CH" baseline="0" dirty="0" err="1" smtClean="0"/>
              <a:t>based</a:t>
            </a:r>
            <a:r>
              <a:rPr lang="de-CH" baseline="0" dirty="0" smtClean="0"/>
              <a:t> on prototype but also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live </a:t>
            </a:r>
            <a:r>
              <a:rPr lang="de-CH" baseline="0" dirty="0" err="1" smtClean="0"/>
              <a:t>system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via skype, </a:t>
            </a:r>
          </a:p>
          <a:p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even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involve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eye</a:t>
            </a:r>
            <a:r>
              <a:rPr lang="de-CH" baseline="0" dirty="0" smtClean="0"/>
              <a:t>-tracking,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check </a:t>
            </a:r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actually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looking</a:t>
            </a:r>
            <a:r>
              <a:rPr lang="de-CH" baseline="0" dirty="0" smtClean="0"/>
              <a:t> at.</a:t>
            </a:r>
          </a:p>
          <a:p>
            <a:r>
              <a:rPr lang="de-CH" baseline="0" dirty="0" err="1" smtClean="0"/>
              <a:t>Usually</a:t>
            </a:r>
            <a:r>
              <a:rPr lang="de-CH" baseline="0" dirty="0" smtClean="0"/>
              <a:t> 5 </a:t>
            </a:r>
            <a:r>
              <a:rPr lang="de-CH" baseline="0" dirty="0" err="1" smtClean="0"/>
              <a:t>users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enough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find 80%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usability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issues</a:t>
            </a:r>
            <a:endParaRPr lang="de-CH" baseline="0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3316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[</a:t>
            </a:r>
            <a:r>
              <a:rPr lang="de-CH" dirty="0" err="1" smtClean="0"/>
              <a:t>give</a:t>
            </a:r>
            <a:r>
              <a:rPr lang="de-CH" baseline="0" dirty="0" smtClean="0"/>
              <a:t> time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read</a:t>
            </a:r>
            <a:r>
              <a:rPr lang="de-CH" baseline="0" dirty="0" smtClean="0"/>
              <a:t>]</a:t>
            </a:r>
          </a:p>
          <a:p>
            <a:r>
              <a:rPr lang="de-CH" baseline="0" dirty="0" smtClean="0"/>
              <a:t>This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not </a:t>
            </a:r>
            <a:r>
              <a:rPr lang="de-CH" baseline="0" dirty="0" err="1" smtClean="0"/>
              <a:t>meant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an </a:t>
            </a:r>
            <a:r>
              <a:rPr lang="de-CH" baseline="0" dirty="0" err="1" smtClean="0"/>
              <a:t>insult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should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know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ux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than</a:t>
            </a:r>
            <a:r>
              <a:rPr lang="de-CH" baseline="0" dirty="0" smtClean="0"/>
              <a:t> just </a:t>
            </a:r>
            <a:r>
              <a:rPr lang="de-CH" baseline="0" dirty="0" err="1" smtClean="0"/>
              <a:t>visual</a:t>
            </a:r>
            <a:r>
              <a:rPr lang="de-CH" baseline="0" dirty="0" smtClean="0"/>
              <a:t>, but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crucial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e.g. </a:t>
            </a:r>
            <a:r>
              <a:rPr lang="de-CH" baseline="0" dirty="0" err="1" smtClean="0"/>
              <a:t>performance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security</a:t>
            </a:r>
            <a:endParaRPr lang="de-CH" baseline="0" dirty="0" smtClean="0"/>
          </a:p>
          <a:p>
            <a:r>
              <a:rPr lang="de-CH" baseline="0" dirty="0" smtClean="0"/>
              <a:t>The </a:t>
            </a:r>
            <a:r>
              <a:rPr lang="de-CH" baseline="0" dirty="0" err="1" smtClean="0"/>
              <a:t>main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goald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focus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</a:t>
            </a:r>
            <a:r>
              <a:rPr lang="de-CH" baseline="0" dirty="0" smtClean="0"/>
              <a:t>, all </a:t>
            </a:r>
            <a:r>
              <a:rPr lang="de-CH" baseline="0" dirty="0" err="1" smtClean="0"/>
              <a:t>else</a:t>
            </a:r>
            <a:r>
              <a:rPr lang="de-CH" baseline="0" dirty="0" smtClean="0"/>
              <a:t> will follow</a:t>
            </a:r>
          </a:p>
          <a:p>
            <a:r>
              <a:rPr lang="de-CH" baseline="0" dirty="0" err="1" smtClean="0"/>
              <a:t>There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been</a:t>
            </a:r>
            <a:r>
              <a:rPr lang="de-CH" baseline="0" dirty="0" smtClean="0"/>
              <a:t> not so </a:t>
            </a:r>
            <a:r>
              <a:rPr lang="de-CH" baseline="0" dirty="0" err="1" smtClean="0"/>
              <a:t>many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star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references</a:t>
            </a:r>
            <a:r>
              <a:rPr lang="de-CH" baseline="0" dirty="0" smtClean="0"/>
              <a:t>, so  </a:t>
            </a:r>
            <a:r>
              <a:rPr lang="de-CH" baseline="0" dirty="0" err="1" smtClean="0"/>
              <a:t>here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few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more</a:t>
            </a:r>
            <a:r>
              <a:rPr lang="de-CH" baseline="0" dirty="0" smtClean="0"/>
              <a:t> ;-)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663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Used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software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engineer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then</a:t>
            </a:r>
            <a:r>
              <a:rPr lang="de-CH" baseline="0" dirty="0" smtClean="0"/>
              <a:t> i </a:t>
            </a:r>
            <a:r>
              <a:rPr lang="de-CH" baseline="0" dirty="0" err="1" smtClean="0"/>
              <a:t>studied</a:t>
            </a:r>
            <a:r>
              <a:rPr lang="de-CH" baseline="0" dirty="0" smtClean="0"/>
              <a:t> HCI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know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UX </a:t>
            </a:r>
            <a:r>
              <a:rPr lang="de-CH" baseline="0" dirty="0" err="1" smtClean="0"/>
              <a:t>force</a:t>
            </a:r>
            <a:endParaRPr lang="de-CH" baseline="0" dirty="0" smtClean="0"/>
          </a:p>
          <a:p>
            <a:r>
              <a:rPr lang="de-CH" baseline="0" dirty="0" smtClean="0"/>
              <a:t>Head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ux</a:t>
            </a:r>
            <a:r>
              <a:rPr lang="de-CH" baseline="0" dirty="0" smtClean="0"/>
              <a:t> at </a:t>
            </a:r>
            <a:r>
              <a:rPr lang="de-CH" baseline="0" dirty="0" err="1" smtClean="0"/>
              <a:t>netcetera</a:t>
            </a:r>
            <a:endParaRPr lang="de-CH" baseline="0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154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Ca. 30 min, </a:t>
            </a:r>
            <a:r>
              <a:rPr lang="de-CH" dirty="0" err="1" smtClean="0"/>
              <a:t>then</a:t>
            </a:r>
            <a:r>
              <a:rPr lang="de-CH" dirty="0" smtClean="0"/>
              <a:t> 15min Q&amp;A</a:t>
            </a:r>
          </a:p>
          <a:p>
            <a:r>
              <a:rPr lang="de-CH" dirty="0" smtClean="0"/>
              <a:t>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prefer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at </a:t>
            </a:r>
            <a:r>
              <a:rPr lang="de-CH" baseline="0" dirty="0" err="1" smtClean="0"/>
              <a:t>the</a:t>
            </a:r>
            <a:r>
              <a:rPr lang="de-CH" baseline="0" smtClean="0"/>
              <a:t> end</a:t>
            </a:r>
            <a:endParaRPr lang="de-CH" dirty="0" smtClean="0"/>
          </a:p>
          <a:p>
            <a:r>
              <a:rPr lang="de-CH" dirty="0" smtClean="0"/>
              <a:t>Last: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stomach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152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Ux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baseline="0" dirty="0" smtClean="0"/>
              <a:t> all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</a:t>
            </a:r>
            <a:endParaRPr lang="de-CH" baseline="0" dirty="0" smtClean="0"/>
          </a:p>
          <a:p>
            <a:r>
              <a:rPr lang="de-CH" baseline="0" dirty="0" smtClean="0"/>
              <a:t>Nice </a:t>
            </a:r>
            <a:r>
              <a:rPr lang="de-CH" baseline="0" dirty="0" err="1" smtClean="0"/>
              <a:t>bicycle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analogy</a:t>
            </a:r>
            <a:endParaRPr lang="de-CH" dirty="0" smtClean="0"/>
          </a:p>
          <a:p>
            <a:r>
              <a:rPr lang="de-CH" dirty="0" smtClean="0"/>
              <a:t>UX </a:t>
            </a:r>
            <a:r>
              <a:rPr lang="de-CH" dirty="0" err="1" smtClean="0"/>
              <a:t>vs</a:t>
            </a:r>
            <a:r>
              <a:rPr lang="de-CH" dirty="0" smtClean="0"/>
              <a:t> UI (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interface</a:t>
            </a:r>
            <a:r>
              <a:rPr lang="de-CH" dirty="0" smtClean="0"/>
              <a:t>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841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And</a:t>
            </a:r>
            <a:r>
              <a:rPr lang="de-CH" dirty="0" smtClean="0"/>
              <a:t> in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case</a:t>
            </a:r>
            <a:r>
              <a:rPr lang="de-CH" dirty="0" smtClean="0"/>
              <a:t> also </a:t>
            </a:r>
            <a:r>
              <a:rPr lang="de-CH" dirty="0" err="1" smtClean="0"/>
              <a:t>frontend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84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create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good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experience</a:t>
            </a:r>
            <a:r>
              <a:rPr lang="de-CH" baseline="0" dirty="0" smtClean="0"/>
              <a:t>? Focus 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</a:t>
            </a:r>
            <a:r>
              <a:rPr lang="de-CH" baseline="0" dirty="0" smtClean="0"/>
              <a:t>…</a:t>
            </a:r>
          </a:p>
          <a:p>
            <a:r>
              <a:rPr lang="de-CH" baseline="0" dirty="0" smtClean="0"/>
              <a:t>Official </a:t>
            </a:r>
            <a:r>
              <a:rPr lang="de-CH" baseline="0" dirty="0" err="1" smtClean="0"/>
              <a:t>process</a:t>
            </a:r>
            <a:r>
              <a:rPr lang="de-CH" baseline="0" dirty="0" smtClean="0"/>
              <a:t> (ISO </a:t>
            </a:r>
            <a:r>
              <a:rPr lang="de-CH" baseline="0" dirty="0" err="1" smtClean="0"/>
              <a:t>certified</a:t>
            </a:r>
            <a:r>
              <a:rPr lang="de-CH" baseline="0" dirty="0" smtClean="0"/>
              <a:t>)</a:t>
            </a:r>
          </a:p>
          <a:p>
            <a:r>
              <a:rPr lang="de-CH" baseline="0" dirty="0" smtClean="0"/>
              <a:t>4 </a:t>
            </a:r>
            <a:r>
              <a:rPr lang="de-CH" baseline="0" dirty="0" err="1" smtClean="0"/>
              <a:t>steps</a:t>
            </a:r>
            <a:r>
              <a:rPr lang="de-CH" baseline="0" dirty="0" smtClean="0"/>
              <a:t>, iterative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Who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system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context</a:t>
            </a:r>
            <a:r>
              <a:rPr lang="de-CH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needs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goals</a:t>
            </a:r>
            <a:r>
              <a:rPr lang="de-CH" baseline="0" dirty="0" smtClean="0"/>
              <a:t>? </a:t>
            </a:r>
          </a:p>
          <a:p>
            <a:pPr marL="171450" indent="-171450">
              <a:buFontTx/>
              <a:buChar char="-"/>
            </a:pPr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desgin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fulfills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goal</a:t>
            </a:r>
            <a:r>
              <a:rPr lang="de-CH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Test: </a:t>
            </a:r>
            <a:r>
              <a:rPr lang="de-CH" baseline="0" dirty="0" err="1" smtClean="0"/>
              <a:t>Does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design </a:t>
            </a:r>
            <a:r>
              <a:rPr lang="de-CH" baseline="0" dirty="0" err="1" smtClean="0"/>
              <a:t>fullfil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goals</a:t>
            </a:r>
            <a:r>
              <a:rPr lang="de-CH" baseline="0" dirty="0" smtClean="0"/>
              <a:t>?</a:t>
            </a:r>
          </a:p>
          <a:p>
            <a:pPr marL="171450" indent="-171450">
              <a:buFontTx/>
              <a:buChar char="-"/>
            </a:pPr>
            <a:endParaRPr lang="de-CH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0457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why</a:t>
            </a:r>
            <a:r>
              <a:rPr lang="de-CH" baseline="0" dirty="0" smtClean="0"/>
              <a:t>?</a:t>
            </a:r>
          </a:p>
          <a:p>
            <a:r>
              <a:rPr lang="de-CH" dirty="0" smtClean="0"/>
              <a:t>Not just a </a:t>
            </a:r>
            <a:r>
              <a:rPr lang="de-CH" dirty="0" err="1" smtClean="0"/>
              <a:t>joke</a:t>
            </a:r>
            <a:r>
              <a:rPr lang="de-CH" dirty="0" smtClean="0"/>
              <a:t>,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s </a:t>
            </a:r>
            <a:r>
              <a:rPr lang="de-CH" baseline="0" dirty="0" err="1" smtClean="0"/>
              <a:t>really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bit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because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steve</a:t>
            </a:r>
            <a:r>
              <a:rPr lang="de-CH" baseline="0" dirty="0" smtClean="0"/>
              <a:t>…</a:t>
            </a:r>
          </a:p>
          <a:p>
            <a:r>
              <a:rPr lang="de-CH" baseline="0" dirty="0" smtClean="0"/>
              <a:t>Generally, all </a:t>
            </a:r>
            <a:r>
              <a:rPr lang="de-CH" baseline="0" dirty="0" err="1" smtClean="0"/>
              <a:t>users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expect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beautiful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easy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software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even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business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applications</a:t>
            </a:r>
            <a:r>
              <a:rPr lang="de-CH" baseline="0" dirty="0" smtClean="0"/>
              <a:t>…</a:t>
            </a:r>
          </a:p>
          <a:p>
            <a:r>
              <a:rPr lang="de-CH" baseline="0" dirty="0" err="1" smtClean="0"/>
              <a:t>And</a:t>
            </a:r>
            <a:r>
              <a:rPr lang="de-CH" baseline="0" dirty="0" smtClean="0"/>
              <a:t> not </a:t>
            </a:r>
            <a:r>
              <a:rPr lang="de-CH" baseline="0" dirty="0" err="1" smtClean="0"/>
              <a:t>something</a:t>
            </a:r>
            <a:r>
              <a:rPr lang="de-CH" baseline="0" dirty="0" smtClean="0"/>
              <a:t> like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047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At </a:t>
            </a:r>
            <a:r>
              <a:rPr lang="de-CH" dirty="0" err="1" smtClean="0"/>
              <a:t>netcetera</a:t>
            </a:r>
            <a:r>
              <a:rPr lang="de-CH" dirty="0" smtClean="0"/>
              <a:t>, </a:t>
            </a:r>
            <a:r>
              <a:rPr lang="de-CH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ux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team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5 </a:t>
            </a:r>
            <a:r>
              <a:rPr lang="de-CH" baseline="0" dirty="0" err="1" smtClean="0"/>
              <a:t>people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skopje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5 </a:t>
            </a:r>
            <a:r>
              <a:rPr lang="de-CH" baseline="0" dirty="0" err="1" smtClean="0"/>
              <a:t>guys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zrh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mostly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engineers</a:t>
            </a:r>
            <a:r>
              <a:rPr lang="de-CH" baseline="0" dirty="0" smtClean="0"/>
              <a:t>, but also </a:t>
            </a:r>
            <a:r>
              <a:rPr lang="de-CH" baseline="0" dirty="0" err="1" smtClean="0"/>
              <a:t>psychologists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design </a:t>
            </a:r>
            <a:r>
              <a:rPr lang="de-CH" baseline="0" dirty="0" err="1" smtClean="0"/>
              <a:t>backgrounds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617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As i </a:t>
            </a:r>
            <a:r>
              <a:rPr lang="de-CH" dirty="0" err="1" smtClean="0"/>
              <a:t>said</a:t>
            </a:r>
            <a:r>
              <a:rPr lang="de-CH" dirty="0" smtClean="0"/>
              <a:t>,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center</a:t>
            </a:r>
            <a:r>
              <a:rPr lang="de-CH" baseline="0" dirty="0" smtClean="0"/>
              <a:t>…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</a:t>
            </a:r>
            <a:r>
              <a:rPr lang="de-CH" baseline="0" dirty="0" smtClean="0"/>
              <a:t>? </a:t>
            </a:r>
            <a:r>
              <a:rPr lang="de-CH" baseline="0" dirty="0" err="1" smtClean="0"/>
              <a:t>Usually</a:t>
            </a:r>
            <a:r>
              <a:rPr lang="de-CH" baseline="0" dirty="0" smtClean="0"/>
              <a:t> not in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office</a:t>
            </a:r>
            <a:r>
              <a:rPr lang="de-CH" baseline="0" dirty="0" smtClean="0"/>
              <a:t> -&gt; </a:t>
            </a:r>
            <a:r>
              <a:rPr lang="de-CH" baseline="0" dirty="0" err="1" smtClean="0"/>
              <a:t>get</a:t>
            </a:r>
            <a:r>
              <a:rPr lang="de-CH" baseline="0" dirty="0" smtClean="0"/>
              <a:t> out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building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see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works</a:t>
            </a:r>
            <a:r>
              <a:rPr lang="de-CH" baseline="0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79292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2" r="8211" b="26984"/>
          <a:stretch>
            <a:fillRect/>
          </a:stretch>
        </p:blipFill>
        <p:spPr bwMode="auto">
          <a:xfrm>
            <a:off x="222250" y="163513"/>
            <a:ext cx="115252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2" r="8211" b="26984"/>
          <a:stretch>
            <a:fillRect/>
          </a:stretch>
        </p:blipFill>
        <p:spPr bwMode="auto">
          <a:xfrm>
            <a:off x="222250" y="163513"/>
            <a:ext cx="115252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ildplatzhalter 12"/>
          <p:cNvSpPr>
            <a:spLocks noGrp="1"/>
          </p:cNvSpPr>
          <p:nvPr>
            <p:ph type="pic" sz="quarter" idx="13" hasCustomPrompt="1"/>
          </p:nvPr>
        </p:nvSpPr>
        <p:spPr>
          <a:xfrm>
            <a:off x="223838" y="2562512"/>
            <a:ext cx="8697912" cy="25809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title picture</a:t>
            </a:r>
            <a:endParaRPr lang="en-US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00868" y="1250775"/>
            <a:ext cx="8748613" cy="756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buNone/>
              <a:defRPr sz="2200" b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add subtitle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203299" y="799703"/>
            <a:ext cx="8748613" cy="41161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300"/>
              </a:lnSpc>
              <a:defRPr sz="2200" baseline="0"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3201" y="2202150"/>
            <a:ext cx="8748712" cy="360362"/>
          </a:xfrm>
        </p:spPr>
        <p:txBody>
          <a:bodyPr rtlCol="0">
            <a:noAutofit/>
          </a:bodyPr>
          <a:lstStyle>
            <a:lvl1pPr>
              <a:defRPr lang="de-CH" sz="1800" dirty="0" smtClean="0">
                <a:latin typeface="+mn-lt"/>
              </a:defRPr>
            </a:lvl1pPr>
          </a:lstStyle>
          <a:p>
            <a:pPr lvl="0"/>
            <a:r>
              <a:rPr lang="en-US" noProof="0" dirty="0" smtClean="0"/>
              <a:t>2 August 2012 – </a:t>
            </a:r>
            <a:r>
              <a:rPr lang="en-US" noProof="0" dirty="0" err="1" smtClean="0"/>
              <a:t>Firstname</a:t>
            </a:r>
            <a:r>
              <a:rPr lang="en-US" noProof="0" dirty="0" smtClean="0"/>
              <a:t> Name</a:t>
            </a:r>
          </a:p>
        </p:txBody>
      </p:sp>
    </p:spTree>
    <p:extLst>
      <p:ext uri="{BB962C8B-B14F-4D97-AF65-F5344CB8AC3E}">
        <p14:creationId xmlns:p14="http://schemas.microsoft.com/office/powerpoint/2010/main" val="39544679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223838" y="915987"/>
            <a:ext cx="8697912" cy="374399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landscape picture</a:t>
            </a:r>
            <a:endParaRPr lang="en-US" noProof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281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499"/>
          </a:xfrm>
        </p:spPr>
        <p:txBody>
          <a:bodyPr rtlCol="0" anchor="t" anchorCtr="0">
            <a:noAutofit/>
          </a:bodyPr>
          <a:lstStyle>
            <a:lvl1pPr marL="266700" indent="0">
              <a:defRPr/>
            </a:lvl1pPr>
          </a:lstStyle>
          <a:p>
            <a:pPr lvl="0"/>
            <a:r>
              <a:rPr lang="en-US" noProof="0" smtClean="0"/>
              <a:t>Click icon to add fullscreen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686210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223838" y="2794000"/>
            <a:ext cx="8697912" cy="1865982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panorama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614" y="856615"/>
            <a:ext cx="8740775" cy="1943064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648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04788" y="1295999"/>
            <a:ext cx="4260056" cy="1498001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553694" y="1295999"/>
            <a:ext cx="4260056" cy="1498001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04788" y="3170967"/>
            <a:ext cx="4260056" cy="1498001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53694" y="3170967"/>
            <a:ext cx="4260056" cy="1498001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551313" y="870612"/>
            <a:ext cx="4264024" cy="339602"/>
          </a:xfrm>
        </p:spPr>
        <p:txBody>
          <a:bodyPr/>
          <a:lstStyle>
            <a:lvl1pPr>
              <a:lnSpc>
                <a:spcPts val="2500"/>
              </a:lnSpc>
              <a:defRPr sz="2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5" hasCustomPrompt="1"/>
          </p:nvPr>
        </p:nvSpPr>
        <p:spPr>
          <a:xfrm>
            <a:off x="200869" y="871407"/>
            <a:ext cx="4263181" cy="3396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add subtitle</a:t>
            </a:r>
            <a:endParaRPr lang="en-US" noProof="0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51313" y="2746375"/>
            <a:ext cx="4264024" cy="339602"/>
          </a:xfrm>
        </p:spPr>
        <p:txBody>
          <a:bodyPr/>
          <a:lstStyle>
            <a:lvl1pPr>
              <a:lnSpc>
                <a:spcPts val="2500"/>
              </a:lnSpc>
              <a:defRPr sz="2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407" y="2746375"/>
            <a:ext cx="4264024" cy="339602"/>
          </a:xfrm>
        </p:spPr>
        <p:txBody>
          <a:bodyPr/>
          <a:lstStyle>
            <a:lvl1pPr>
              <a:lnSpc>
                <a:spcPts val="2500"/>
              </a:lnSpc>
              <a:defRPr sz="2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145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23838" y="915987"/>
            <a:ext cx="8697912" cy="37496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595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843425" y="1154896"/>
            <a:ext cx="7121187" cy="286412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en-US" sz="1600" dirty="0" smtClean="0"/>
              <a:t>firstname.name@netcetera.com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843425" y="1441308"/>
            <a:ext cx="7121187" cy="286412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en-US" sz="1600" dirty="0" smtClean="0"/>
              <a:t>+41 44 247 xx </a:t>
            </a:r>
            <a:r>
              <a:rPr lang="en-US" sz="1600" dirty="0" err="1" smtClean="0"/>
              <a:t>xx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843425" y="3036643"/>
            <a:ext cx="7121187" cy="286412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en-US" sz="1600" dirty="0" smtClean="0"/>
              <a:t>firstname.name@netcetera.com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843425" y="3323055"/>
            <a:ext cx="7121187" cy="286412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en-US" sz="1600" dirty="0" smtClean="0"/>
              <a:t>+41 44 247 xx </a:t>
            </a:r>
            <a:r>
              <a:rPr lang="en-US" sz="1600" dirty="0" err="1" smtClean="0"/>
              <a:t>xx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843425" y="869580"/>
            <a:ext cx="7121187" cy="286412"/>
          </a:xfrm>
        </p:spPr>
        <p:txBody>
          <a:bodyPr/>
          <a:lstStyle>
            <a:lvl1pPr marL="0" indent="0">
              <a:defRPr sz="1600" baseline="0"/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Name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843425" y="2750231"/>
            <a:ext cx="7121187" cy="286412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Name</a:t>
            </a:r>
            <a:endParaRPr lang="en-US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23838" y="2794000"/>
            <a:ext cx="1438275" cy="1743364"/>
          </a:xfrm>
        </p:spPr>
        <p:txBody>
          <a:bodyPr rtlCol="0"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8281" y="911227"/>
            <a:ext cx="1442381" cy="1743363"/>
          </a:xfrm>
        </p:spPr>
        <p:txBody>
          <a:bodyPr rtlCol="0"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1468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126649" y="1580678"/>
            <a:ext cx="8880475" cy="3198812"/>
          </a:xfrm>
        </p:spPr>
        <p:txBody>
          <a:bodyPr/>
          <a:lstStyle>
            <a:lvl1pPr marL="342900" marR="0" indent="-25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AB0B3"/>
              </a:buClr>
              <a:buSzTx/>
              <a:buFont typeface="Arial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03995" y="1296000"/>
            <a:ext cx="8764598" cy="25538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add units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200869" y="871407"/>
            <a:ext cx="8748612" cy="3396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38923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223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3447" y="876460"/>
            <a:ext cx="8740774" cy="3789204"/>
          </a:xfrm>
        </p:spPr>
        <p:txBody>
          <a:bodyPr/>
          <a:lstStyle>
            <a:lvl1pPr marL="177800" indent="-177800">
              <a:lnSpc>
                <a:spcPts val="2500"/>
              </a:lnSpc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+mj-lt"/>
              </a:defRPr>
            </a:lvl1pPr>
            <a:lvl2pPr marL="357188" indent="-179388">
              <a:buClr>
                <a:schemeClr val="tx2"/>
              </a:buClr>
              <a:buFont typeface="Symbol" pitchFamily="18" charset="2"/>
              <a:buChar char="-"/>
              <a:defRPr/>
            </a:lvl2pPr>
            <a:lvl3pPr marL="539750" indent="-177800">
              <a:buClr>
                <a:schemeClr val="tx2"/>
              </a:buClr>
              <a:buFont typeface="Symbol" pitchFamily="18" charset="2"/>
              <a:buChar char="-"/>
              <a:defRPr sz="1600"/>
            </a:lvl3pPr>
            <a:lvl4pPr marL="719138" indent="-171450">
              <a:buClr>
                <a:schemeClr val="tx2"/>
              </a:buClr>
              <a:buFont typeface="Symbol" pitchFamily="18" charset="2"/>
              <a:buChar char="-"/>
              <a:defRPr sz="1600" baseline="0"/>
            </a:lvl4pPr>
            <a:lvl5pPr marL="0" indent="0">
              <a:buFont typeface="Arial" pitchFamily="34" charset="0"/>
              <a:buNone/>
              <a:defRPr/>
            </a:lvl5pPr>
            <a:lvl6pPr marL="2286000" indent="0">
              <a:buNone/>
              <a:defRPr/>
            </a:lvl6pPr>
            <a:lvl9pPr marL="3657600" indent="0">
              <a:buNone/>
              <a:defRPr/>
            </a:lvl9pPr>
          </a:lstStyle>
          <a:p>
            <a:pPr lvl="0"/>
            <a:r>
              <a:rPr lang="en-US" noProof="0" dirty="0" smtClean="0"/>
              <a:t>Click to add Topics</a:t>
            </a:r>
          </a:p>
          <a:p>
            <a:pPr lvl="1"/>
            <a:r>
              <a:rPr lang="en-US" noProof="0" dirty="0" smtClean="0"/>
              <a:t>Second level Topic</a:t>
            </a:r>
          </a:p>
          <a:p>
            <a:pPr lvl="2"/>
            <a:r>
              <a:rPr lang="en-US" noProof="0" dirty="0" smtClean="0"/>
              <a:t>Third level Topic</a:t>
            </a:r>
          </a:p>
          <a:p>
            <a:pPr lvl="3"/>
            <a:r>
              <a:rPr lang="en-US" noProof="0" dirty="0" smtClean="0"/>
              <a:t>Fourth level Topic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Agenda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647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3447" y="876460"/>
            <a:ext cx="8752423" cy="3789204"/>
          </a:xfrm>
        </p:spPr>
        <p:txBody>
          <a:bodyPr numCol="2" spcCol="180000"/>
          <a:lstStyle>
            <a:lvl1pPr marL="177800" indent="-177800">
              <a:lnSpc>
                <a:spcPts val="2500"/>
              </a:lnSpc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+mj-lt"/>
              </a:defRPr>
            </a:lvl1pPr>
            <a:lvl2pPr marL="357188" indent="-179388">
              <a:buClr>
                <a:schemeClr val="tx2"/>
              </a:buClr>
              <a:buFont typeface="Symbol" pitchFamily="18" charset="2"/>
              <a:buChar char="-"/>
              <a:defRPr/>
            </a:lvl2pPr>
            <a:lvl3pPr marL="539750" indent="-177800">
              <a:buClr>
                <a:schemeClr val="tx2"/>
              </a:buClr>
              <a:buFont typeface="Symbol" pitchFamily="18" charset="2"/>
              <a:buChar char="-"/>
              <a:defRPr sz="1600"/>
            </a:lvl3pPr>
            <a:lvl4pPr marL="719138" indent="-171450">
              <a:buClr>
                <a:schemeClr val="tx2"/>
              </a:buClr>
              <a:buFont typeface="Symbol" pitchFamily="18" charset="2"/>
              <a:buChar char="-"/>
              <a:defRPr sz="1600" baseline="0"/>
            </a:lvl4pPr>
            <a:lvl5pPr marL="0" indent="0">
              <a:buFont typeface="Arial" pitchFamily="34" charset="0"/>
              <a:buNone/>
              <a:defRPr/>
            </a:lvl5pPr>
            <a:lvl6pPr marL="2286000" indent="0">
              <a:buNone/>
              <a:defRPr/>
            </a:lvl6pPr>
            <a:lvl9pPr marL="3657600" indent="0">
              <a:buNone/>
              <a:defRPr/>
            </a:lvl9pPr>
          </a:lstStyle>
          <a:p>
            <a:pPr lvl="0"/>
            <a:r>
              <a:rPr lang="en-US" noProof="0" dirty="0" smtClean="0"/>
              <a:t>Click to add Topics</a:t>
            </a:r>
          </a:p>
          <a:p>
            <a:pPr lvl="1"/>
            <a:r>
              <a:rPr lang="en-US" noProof="0" dirty="0" smtClean="0"/>
              <a:t>Second level Topic</a:t>
            </a:r>
          </a:p>
          <a:p>
            <a:pPr lvl="2"/>
            <a:r>
              <a:rPr lang="en-US" noProof="0" dirty="0" smtClean="0"/>
              <a:t>Third level Topic</a:t>
            </a:r>
          </a:p>
          <a:p>
            <a:pPr lvl="3"/>
            <a:r>
              <a:rPr lang="en-US" noProof="0" dirty="0" smtClean="0"/>
              <a:t>Fourth level Topic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Agenda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638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200869" y="871407"/>
            <a:ext cx="8748612" cy="3396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add subtitle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04789" y="1295400"/>
            <a:ext cx="8744691" cy="3370263"/>
          </a:xfrm>
        </p:spPr>
        <p:txBody>
          <a:bodyPr numCol="1" spcCol="0"/>
          <a:lstStyle>
            <a:lvl5pPr>
              <a:defRPr/>
            </a:lvl5pPr>
          </a:lstStyle>
          <a:p>
            <a:pPr lvl="0"/>
            <a:r>
              <a:rPr lang="en-US" noProof="0" dirty="0" smtClean="0"/>
              <a:t>Click to add 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9872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/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04789" y="857250"/>
            <a:ext cx="8744691" cy="3813175"/>
          </a:xfrm>
        </p:spPr>
        <p:txBody>
          <a:bodyPr numCol="1" spcCol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 smtClean="0"/>
              <a:t>Click to add 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33776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200869" y="871407"/>
            <a:ext cx="8748612" cy="3396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add subtitle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04789" y="1295400"/>
            <a:ext cx="8744691" cy="3370263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 smtClean="0"/>
              <a:t>Click to add 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3030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915988"/>
            <a:ext cx="4344496" cy="3743736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side picture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04788" y="1295999"/>
            <a:ext cx="4147518" cy="3369663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200869" y="871407"/>
            <a:ext cx="4151437" cy="3396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47806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gray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3838" y="915988"/>
            <a:ext cx="4348162" cy="3743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915988"/>
            <a:ext cx="4344496" cy="3743736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side picture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94039" y="1438512"/>
            <a:ext cx="3958267" cy="2851477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394141" y="1049135"/>
            <a:ext cx="3958165" cy="3396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add subtitle</a:t>
            </a:r>
            <a:endParaRPr lang="en-US" noProof="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6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blue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8334" y="915988"/>
            <a:ext cx="4348162" cy="37437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43789" y="1438512"/>
            <a:ext cx="4077021" cy="2851477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4743891" y="1049135"/>
            <a:ext cx="4076919" cy="3396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add subtitle</a:t>
            </a:r>
            <a:endParaRPr lang="en-US" noProof="0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223838" y="915988"/>
            <a:ext cx="4344496" cy="3743736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side picture</a:t>
            </a:r>
            <a:endParaRPr lang="en-US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16695" y="4743450"/>
            <a:ext cx="7506998" cy="274638"/>
          </a:xfr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* Click to add footnotes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3606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11"/>
          <p:cNvSpPr>
            <a:spLocks noGrp="1"/>
          </p:cNvSpPr>
          <p:nvPr>
            <p:ph type="body" idx="1"/>
          </p:nvPr>
        </p:nvSpPr>
        <p:spPr bwMode="auto">
          <a:xfrm>
            <a:off x="201232" y="857250"/>
            <a:ext cx="8764638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8"/>
            <a:endParaRPr lang="en-US" noProof="0" dirty="0" smtClean="0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201232" y="176444"/>
            <a:ext cx="8764638" cy="73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7699375" y="4803775"/>
            <a:ext cx="1222375" cy="188913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HelveticaNeue LT 75 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0" dirty="0" smtClean="0">
                <a:latin typeface="+mn-lt"/>
              </a:rPr>
              <a:t> Netcetera | </a:t>
            </a:r>
            <a:fld id="{D220CBC4-11A3-4598-A75B-04E61489EBA2}" type="slidenum">
              <a:rPr lang="en-US" sz="1000" noProof="0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noProof="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99" r:id="rId2"/>
    <p:sldLayoutId id="2147484015" r:id="rId3"/>
    <p:sldLayoutId id="2147483988" r:id="rId4"/>
    <p:sldLayoutId id="2147483987" r:id="rId5"/>
    <p:sldLayoutId id="2147484001" r:id="rId6"/>
    <p:sldLayoutId id="2147484002" r:id="rId7"/>
    <p:sldLayoutId id="2147484003" r:id="rId8"/>
    <p:sldLayoutId id="2147484013" r:id="rId9"/>
    <p:sldLayoutId id="2147484005" r:id="rId10"/>
    <p:sldLayoutId id="2147484006" r:id="rId11"/>
    <p:sldLayoutId id="2147484007" r:id="rId12"/>
    <p:sldLayoutId id="2147483990" r:id="rId13"/>
    <p:sldLayoutId id="2147484011" r:id="rId14"/>
    <p:sldLayoutId id="2147483991" r:id="rId15"/>
    <p:sldLayoutId id="2147484014" r:id="rId16"/>
    <p:sldLayoutId id="2147484010" r:id="rId1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lang="de-CH" sz="22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AB0B3"/>
        </a:buClr>
        <a:buFont typeface="Arial" charset="0"/>
        <a:defRPr lang="de-DE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lang="de-DE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lang="de-DE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lang="de-CH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uxo.extranet.netcetera.biz/nca-347-0/dav/usb/generated/archiv.html" TargetMode="External"/><Relationship Id="rId7" Type="http://schemas.openxmlformats.org/officeDocument/2006/relationships/hyperlink" Target="https://uxo.extranet.netcetera.biz/nca-347-0/dav/nca-349-6-railroad/RailVista%201.3/#p=tablet_view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file:///C:\data\usb-hydmedia\prototype\evisit-usb-v0.6.7.rp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file:///\\evs-02.netcetera.ch\nca_g\projects\tie-004-6\opportunity\proposal\ui%20prototype\prototyp%20tie-004-6%20v2.0\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square2.extranet.netcetera.biz/von-006-6/dav/HTML/releases/public/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you should care about User Experience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May the UX force be with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JavaSkop</a:t>
            </a:r>
            <a:r>
              <a:rPr lang="en-US" dirty="0"/>
              <a:t> – </a:t>
            </a:r>
            <a:r>
              <a:rPr lang="en-US" dirty="0" smtClean="0"/>
              <a:t>13 December 2015 – Marcel </a:t>
            </a:r>
            <a:r>
              <a:rPr lang="en-US" dirty="0"/>
              <a:t>Kessler </a:t>
            </a:r>
            <a:r>
              <a:rPr lang="en-US" dirty="0" smtClean="0"/>
              <a:t>– @</a:t>
            </a:r>
            <a:r>
              <a:rPr lang="en-US" dirty="0" err="1" smtClean="0"/>
              <a:t>cheesenoc</a:t>
            </a:r>
            <a:endParaRPr lang="en-US" dirty="0"/>
          </a:p>
        </p:txBody>
      </p:sp>
      <p:pic>
        <p:nvPicPr>
          <p:cNvPr id="7" name="Picture 2" descr="C:\Users\alhristo\Documents\UXO\logos\UXO-p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04" y="116005"/>
            <a:ext cx="2008909" cy="16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02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Personas</a:t>
            </a:r>
            <a:r>
              <a:rPr lang="de-CH" dirty="0" smtClean="0"/>
              <a:t> &amp; Scenarios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055" b="5055"/>
          <a:stretch/>
        </p:blipFill>
        <p:spPr>
          <a:xfrm>
            <a:off x="144197" y="876460"/>
            <a:ext cx="651043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697" y="1709750"/>
            <a:ext cx="4965173" cy="30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621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Sketches &amp; Storyboards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3839" y="549275"/>
            <a:ext cx="7716836" cy="4487228"/>
            <a:chOff x="223839" y="549275"/>
            <a:chExt cx="7716836" cy="4487228"/>
          </a:xfrm>
        </p:grpSpPr>
        <p:pic>
          <p:nvPicPr>
            <p:cNvPr id="4" name="Picture 1" descr="pasted-imag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15" y="549276"/>
              <a:ext cx="3141885" cy="2267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1" descr="pasted-imag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27" y="2768786"/>
              <a:ext cx="3141885" cy="2267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1" descr="pasted-imag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88" y="553196"/>
              <a:ext cx="3141885" cy="2267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1" descr="pasted-imag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88" y="2736850"/>
              <a:ext cx="3141885" cy="2267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3839" y="549276"/>
              <a:ext cx="439102" cy="53636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CH" sz="3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endParaRPr lang="en-US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839" y="2729230"/>
              <a:ext cx="439102" cy="53636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CH" sz="3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</a:t>
              </a:r>
              <a:endParaRPr lang="en-US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1573" y="549275"/>
              <a:ext cx="439102" cy="53636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de-CH" sz="3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3</a:t>
              </a:r>
              <a:endParaRPr lang="en-US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573" y="2729229"/>
              <a:ext cx="439102" cy="53636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de-CH" sz="36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4</a:t>
              </a:r>
              <a:endParaRPr lang="en-US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89330" y="2741930"/>
            <a:ext cx="2827020" cy="221996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5055" b="5055"/>
          <a:stretch/>
        </p:blipFill>
        <p:spPr>
          <a:xfrm>
            <a:off x="201232" y="627886"/>
            <a:ext cx="7740253" cy="434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729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5904" t="10912" r="20255" b="4210"/>
          <a:stretch/>
        </p:blipFill>
        <p:spPr>
          <a:xfrm>
            <a:off x="216695" y="876460"/>
            <a:ext cx="5154226" cy="37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97" y="1008063"/>
            <a:ext cx="7307563" cy="4010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Prototyping</a:t>
            </a:r>
            <a:endParaRPr lang="de-CH" dirty="0"/>
          </a:p>
        </p:txBody>
      </p:sp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3517" y="1411154"/>
            <a:ext cx="4655375" cy="346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G:\projects\tie-004-6\opportunity\proposal\ui prototype\output\iphone.png">
            <a:hlinkClick r:id="rId9" action="ppaction://hlinkfile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52"/>
          <a:stretch/>
        </p:blipFill>
        <p:spPr bwMode="auto">
          <a:xfrm>
            <a:off x="7006250" y="846084"/>
            <a:ext cx="1959620" cy="377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31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Live </a:t>
            </a:r>
            <a:r>
              <a:rPr lang="de-CH" dirty="0" err="1" smtClean="0"/>
              <a:t>Styleguide</a:t>
            </a:r>
            <a:r>
              <a:rPr lang="de-CH" dirty="0" smtClean="0"/>
              <a:t> / Pattern Library</a:t>
            </a:r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5" y="876460"/>
            <a:ext cx="3821905" cy="379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mkessler\AppData\Local\Temp\SNAGHTMLf77c27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98" y="1564034"/>
            <a:ext cx="4291965" cy="328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:\Users\mkessler\AppData\Local\Temp\SNAGHTMLf8b23b7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954881"/>
            <a:ext cx="4465781" cy="341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124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Usability </a:t>
            </a:r>
            <a:r>
              <a:rPr lang="de-CH" dirty="0" err="1" smtClean="0"/>
              <a:t>Testing</a:t>
            </a:r>
            <a:endParaRPr lang="de-CH" dirty="0"/>
          </a:p>
        </p:txBody>
      </p:sp>
      <p:pic>
        <p:nvPicPr>
          <p:cNvPr id="7" name="Picture 4" descr="https://plaza.netcetera.com/wiki/download/attachments/141854744/usapic1.JPG?version=1&amp;modificationDate=1421140296000&amp;api=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2" y="876460"/>
            <a:ext cx="4269167" cy="284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395" t="3989" r="5601" b="5461"/>
          <a:stretch/>
        </p:blipFill>
        <p:spPr>
          <a:xfrm>
            <a:off x="1824059" y="2212692"/>
            <a:ext cx="4292270" cy="266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138170"/>
            <a:ext cx="4917745" cy="273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97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kessler\Desktop\ux\dilbert-interfa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0314"/>
            <a:ext cx="9145552" cy="27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Wrap-up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5820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https://get529wa.files.wordpress.com/2014/06/star-wars-training-gr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5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074" name="Picture 2" descr="http://10goneviral.com/wp-content/uploads/2015/08/Yoda-Force-Quotes-2-500x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368"/>
            <a:ext cx="9144000" cy="53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-Shape 3"/>
          <p:cNvSpPr/>
          <p:nvPr/>
        </p:nvSpPr>
        <p:spPr>
          <a:xfrm rot="18900000">
            <a:off x="4322330" y="2471527"/>
            <a:ext cx="346937" cy="346937"/>
          </a:xfrm>
          <a:prstGeom prst="corner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extBox 4"/>
          <p:cNvSpPr txBox="1"/>
          <p:nvPr/>
        </p:nvSpPr>
        <p:spPr>
          <a:xfrm>
            <a:off x="3289821" y="954310"/>
            <a:ext cx="2411954" cy="1332873"/>
          </a:xfrm>
          <a:prstGeom prst="rect">
            <a:avLst/>
          </a:prstGeom>
          <a:ln>
            <a:noFill/>
          </a:ln>
          <a:effectLst/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CH" sz="11500" b="1" dirty="0">
                <a:solidFill>
                  <a:schemeClr val="accent1"/>
                </a:solidFill>
                <a:effectLst>
                  <a:innerShdw>
                    <a:prstClr val="black"/>
                  </a:innerShdw>
                </a:effectLst>
              </a:rPr>
              <a:t>UX</a:t>
            </a:r>
          </a:p>
        </p:txBody>
      </p:sp>
    </p:spTree>
    <p:extLst>
      <p:ext uri="{BB962C8B-B14F-4D97-AF65-F5344CB8AC3E}">
        <p14:creationId xmlns:p14="http://schemas.microsoft.com/office/powerpoint/2010/main" val="581507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098" name="Picture 2" descr="http://cdn.meme.am/instances/500x/54426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3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76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me</a:t>
            </a:r>
            <a:endParaRPr lang="de-CH" dirty="0"/>
          </a:p>
        </p:txBody>
      </p:sp>
      <p:sp>
        <p:nvSpPr>
          <p:cNvPr id="6" name="AutoShape 4" descr="data:image/jpeg;base64,/9j/4AAQSkZJRgABAQAAAQABAAD/2wCEAAkGBxQREBQUEhQWFRQVFRUUFRcUFRQVFxYXFBQXGBcVFBQYHCggGBolHBQUITEhJSkrLi4uFx8zODMsNygtLisBCgoKDg0OGhAQGi8kICYsLCwsLCwsLCwsLCwvLCwsLCwsLCwsLCwsLCwsLCwsLCwsLCw0LCwsLCwsLCwsLCwsLP/AABEIAOEA4QMBIgACEQEDEQH/xAAcAAABBQEBAQAAAAAAAAAAAAAAAQIEBQYDBwj/xAA+EAABAwEFBQUECQMEAwAAAAABAAIRAwQFEiExBkFRYZETInGBoTJSscEHFEJigpLR4fAjcsIzQ6KyFVPx/8QAGQEBAAMBAQAAAAAAAAAAAAAAAAECAwQF/8QAKxEAAgIBBAIBAgYDAQAAAAAAAAECEQMEEiExQVEiExQFMmGRsfDB0eEj/9oADAMBAAIRAxEAPwD2pCEIAQhCAEIQgBCEIASpEqAEIQgBCh2+3illq7hw5ngq2jeb6s54fDL1WcssYuiaL5CoxWdObj1KV9qcIhx6lU+uvQou0Kvs9uO/MeqnMeCJBWsZqXRA5CEKwBKkSoASIQgBKhCAEIQpAIQhQDjXrNY0ucYA3ptntLXiWmfQ9FV7Wg/V5H2XtJ85HzCrtk7TNSDvaeoIP6rilqnHUrC1w0YyyVNRNWhCF2mwIQhACEIQAlQhACg3lbsAIZnUjIcPH9Et7Xg2hTxHU5MHEx8FmLO8klxJzOefHeVhmy7eF2WSG2a0l5M5uJ70/M/JdKwNJzTuJz6rtWoB3eb7Q1aD7XPxTapxsjDpof2XGyxZFgcJgKLaRAEDf4JLsrB2QJ8DEdIT7cDGuXIZ9Va7VkEoaBPpvIORXCjTAaCJz5k/FdFdMgtbPXDhz3hdVTtdGYVrRqBzQR/OS6sc9xB0QhItCAQhKgBCa94GpA8So9S8KbdXhQ5JdsEpCi2a306hhjgSpSKSfKAIQhWBW3/Sx2aqPuF35e98lkdm62Gsz+4D82XzW8qMxAg6EEHzELzaxEsfzafVp/ZeL+IfDUY8n94d/wCTk1PDjI9LQka6QDxE9Vnb32jNKo5mAjDvO/KZHJetkyRgrZ2JWaNCwFTat5OTgPElDdpHj7QXP93H0TtN+hYlm0r95HUqXQ2lJ1+RUrVwG01iFSUb4xaEHou9S8CWkCASCJzyWizwZFGV2nvYVK5aD3afdEHXieo6BRrG4u3mP5kF0oljSQWjLLQcMpUmhTYTOY5CI8lwN7nbLkmy2jCRAjj+5Uqo5p7zCPvAbucKFVZTBzkjgTl0CmWOqwZNY0eAClPwCFSxdoXUmk9GjyJKsK9q7v8AUYWmOEjqFDvCq6nUDgSWOyjgVLfa8VJ2RkAkeSlcWQdLG5xAGHu7sxPRdagM5D4KFY7ZlC6ttYxHPkrKSoHU1XT7BA4gyplktBbuyOoUL60hlpnIq0ZU+yDQF4AknLio1S8GDfPh+6qLU/uzrGX6KstNqIHALSepa6QSL6vfQGkDxMqstV/Hccuizlpth3dSqy12p8TEhc8s05eSaRbXjtAGCXOPkq+7a1S3VMNJhj3nE/LJUFksjrZWAAMTEL2PZy5m2WkGgDEfaPyTHi3v+Q3QlyXAyzZglz4zJ0z4BW6EL0YxUVSKWCEIVwNXnt6UsFqqD75P5u9816EsRtfSw2kO95rT5iR8gvK/Fo3ijL0zn1K+FmsumpioUz90Dpl8k+2WJlVsPaDw4jwO5V+y9WaEe64jrB+ZVwu7C1PFFvyjXG7imYO/9kcILm95vGO83x5c1kHUHUXZ5t4r2tZq/tmw+XUgJ3s3Hm3h4LDLp65h+xqmedNtfaHC3KNSVLAw70trustJgFpGo0M81R2rtGHOVzUmWL6hby06+auKN6kCSZ4fzyWDdbiFKue8KmPC8dx2nI7vJRtroGpNTE4niZXQVyCo9LcnuBOTNTv4eCqSLarWJGJwbyJz6JaNoOrXA+BWXvzaFlkc5nZl7mxiJdhbJE7pLjmFwsW0LalJlV7aWF1TA5rHuFVg98tMyN/mFZY5tWkRuSNxbrYXUSN4g9NR0lLZbUcBB3tI9NVVXtUfZW97vt0z9ryO9Vdkvx1XKiBwl2YHll8VElJPkGisVoIbJ4T6JaVoIbicY3meaobztlWz0ml8OBMEtHQZE8F0umo60PBdkB/x5Di7nu8dEYyk6QsuH3i0QalRtJh0L3NBPhP7qfY306omhXZUI3BzT8NF45tSXMtFeQcQrObJzIbJw5nlh6rXfRfbjXrUqZpsAptqtNRoIe4OBd3zvhwYPNdCwPbd+aKbj0qm7FTcDkYjosveVrl2EaDLxO9amyNdnjbGcDP2gNDG5UdsuRpnszBB0KznFljNWq1QCuFidUrZDJp1P6K2NxkuGPoN62ez2zoZD3iI9lvzI+SiGNydIWO2Q2fFnYHuHfOnIHf4rSIQvShBQVIq3YIQhXIBCEIBiy23FLKk/wDub8CPgVqVS7X0sVmJ91zXf4/5Lk18N+nmv0v9uTPKrgyJsbW9tvJrviD8QtMsTshWisB7zXN9J/xW2VPw6e7Tr9CmmdwBCELuNyFeN106474z3OGR/dZS8dlKjZwxUb0PQ/JbhCyyYYT7JTo8gtdxAHvMIPMQhtmAjLh/PReuvaDkQCOYlVN4bO0qgJYMDt0ezPMLmlpX4ZbcYV4MZJbtrPZV78FhEQGw4c9e98V2qtOe4gwfHf8AArnIcIOR3GJj9QuaLcJWW7M19IWzjq9V1agC9jw0uwDEWuaMPeaM4IA9VQbN7H1nvzaWNOTnvBa1rd5l0YjyC9EFbc+AfvDE0/2uP85J/bcAJ+4wT13Lb6/FUUcSNtk81mBlLICO8d+HSBvGmenCVD2YujsaYL3RJJyAmZziZj9lZWgYWl7sz9luve3Sd5+CrqdK0ENALWkTIicXjKznkc3yWSo1dpsFG00HUy8nEMicyDuI81mbPdr7C+DPZzk6C8eEgy31VlYbvq1Glr3inI1pjP1mFaWqi+g0OBNSnADw6CRH2uY4opSXKIZQXnctntrsb+4+AC6m6MQGge19PPxieat9m7oo2QHs5JIhzjqRMxMABvIDOMyUw0aJgtc+lOfcd3fymY8AumTBON1SOMAeOWqn6svJG1F12/lK5f8AialV+JvdaY7xOuUZBQLK91RwA1JAHmtpRp4Who0AA6LfFBZO+g+CHd90spZ+0/3j8huVgkQuyMVFUioqEIUgEJEIASoQpAxRL4pY7PVbxY6PECR6hS0ESqTjui4+yGrR53cdbDWpng9vQmD6FeirzDD2dVzfdcR+Ux8l6ZQqYmtdxAPUSvJ/CJfCUPT/AL/BzaZ9oehCF7B1AhCEAICAhAYvaSy9nXcY7tQYx4zDx1M/iVO5oW6v+wdtSyHfZ3m8+LfMesLCQvN1ENsjRMbi4JxrHijCgNzWBI18kjfEu893zXXEQdIUarQxGTmNwOY6Jv8A4+i72qVM+LGqAWzLZEEmI1nSPFd7NfTXZCXZZw1zhnuxAR6qmFnot9mlTH4Gqc+sYE6buClSYIVNwDn0iCGjvNn2gN3TRd6OkHPmuVpEunfEK3uS53VSCcmDV3yHEqYxcnSBa7MWLM1DuyHid/T4rQmq2YkTwkSs3tVev1Wk2jRyqOGvuN3u8SZA8+CydntFb/2OG/KP0XTPOsHwSt+StX2epIVZs7VqPoh1TUnumIlvGOqtF2Y5b4qXsq1TEQhCuQCEIQCoQhAMQhCA872ipYLXU5uxfmAPzK2mz9XHZqZ4DD+UkfJZjbmlFZjveYOrSf2VxsXWmg5vuv8ARwH6FeLo/wDz1mSHu/8AZyY/jmaNAhIhe0dYqEIQAhCEAKi2huhjmuqtEOGbo0I3kjir1Nqva1pLiA0alxAHnKrOKkqZKPOMk7Ao21t62Ozy6hUNR0502CQBv/qHKOWaz1Dbig77NSd4wty88S8t4pJ8cmhqg1NexUNPa+gSAcYni0R6FB2woRIxn8P6lV2S9E0WjxBUqyUnVSGtBceAz6rH27bMD2aeX3jn0H6rf3Nt5ZAW06NJ4YQ0l8AZkAmQTJPOVeGHm5ukGvReXds2xsOq953u/ZHjxV7Ia3c1rR4AAfJcrPbGVACx7TIkAETHhqqHb68OyswYDBquw/hGbv8AEfiXe9mKDkjLlsw97291ptL6rTEmGg+4Mmgj18yr7YygaloIqNaWtYXRG+QBr4rM0gZkLQ3BbxQe5095zcJkZDOZHReTCaeRSl7LMvttdoTZWNp0o7WpP4WD7UczkPPgstdt/WqZkOMyS4Ek+cqotjnVLU91R+Nzjk7ceA5eC2OzN1B7u80YQJOvktck5ZsiSEXXJprltrq1PE9uEzGRkHwKsEymwNAAEAaAJy9WCaik3ZVioSJVYgRKhCAYhCEBl9vKX9Om7g4t/MJ/xUbYOv36jeLQ78pj/JWO29QfVw2CXOdLY3YRmSZ4H1WNue8CwvNEYHgEBxIJz4A5bua856aX3f1l1/yjB439Tcj1NCzB2mcKTO4O0w9/FpI1gDr5rrdm1VN5LasMdnBEkOjdxB5LrWfG3Vm9GiQoLL3oH/cb5yPiF0feVECTVp/nafgVpuj7J2v0SkKE2+KBaXCqyBr3hPTVUN67X4SW0Gh27G7T8LRqqyywirbLRhJuki/vW86dmpl9UwM4A9pxG5oXnt+36+1nA4BrBJaBOvM71Gtj31nF1Vxc52RJ4ToI0Ge5I+zjXfP7yvPzalz4XR1Y8O3lmdvCwa5LFU7OQ98e8R6r1i00w9gIWCvOy9naHj3ocPA/uCo003bROSHkq3zEFDnnipNZmXmPiFweIC6rM6FsllNeoGxLRm75Bbu6Lrc+GsyG93yao+zNzYabZGbu87z3dIC392hlOmMPtCZ5Liy5d0qL1sjY27bD2OEgHu5z4LjtFT+tvDiYDBDWzpOp8Tl0CmOtciVSZ4jBylZSyutvgwlLccWWFzBuI9VFqK9pSRmqmtRMrJlSC2iHOXo+yNnwUJ953oAPnKxV3WMlwyzMAea9KsdDs6bW8BHnvXboYNy3eiJHdCEL1SgIQhACEiVAMQhCAzP0iNqfUXuoZ1WOaWDDixEnCRqI9qZ3RovLbjue0iv29rqBxwODWgjJzi3vQ0BoMYhl7y1F6WyrVrv7QnJ7gBuaA4gAcFFqV6dMg1HgZRrpO/0XlZtVKVxiuC9Ei0y2mSq27amK0M4d70aVb2mi7syRBBEg5aHRUd0h3btxCD3vUTK5IdmsFUlZpazpUZy7ELk8QtLZ1EamzMjklpMkf2n+fNd8MOB3Fcqz+zdO46qCTs+jv5JKrMikp1O6RrGnMHRSCPUKCUQLNk7CdHZfi3fos1tnZsNSk7iHNPkQR8StQ+nmf5zCrdtqGOzMqD7L2k8sXdPqVfE6miJdGLLZCbTs+N7W+85rfzEBSqdOQpV00JtVEcX/AABI+C7W6VmNG+o08NPmfQKRRqECE6szIcskmFefRs0nwyPetswUnOGRAVdbbxqU6Ic3DMCZHHwTr+pl1NwAkxkBvO4KRQs4ezA4ajCQciPLiqVZGyPoy9bairGceSSltdB7zZ8Fyva5i1xaqyhdZxZrSMYNcmbh4o9T2AvIWp5cG4QzjroVvlkfo5uvsaBdGbj/AD5LXL09HGsV+zmzUpUgSpELqMhUJEIBUJEqAYhCEBifpAo02gYJbXqZ4mxAAObnNIzJ0ERv4Z4unclMg48TnH7TjJ8hoF6TtVcbrQWPpxiaC0gmJBzyJ4GeqorZcNWlRdUc1uUZYs83ATlPFeXnxTeR7UXTM/StPYUHUnEuaB3I1EfZ8PguVntbXVO0Dg7vTI4HLLyVMa76jqFZzcLXzRIIIB7WmcmzqRUYwZTqVqdg9ixVswquqw1z6gwAAkYajmximN0+an7RqPHMi29k1z1wquyVpfl1Gg7uyaZjCT4Zhx4qJZLqq1T3WkjjoOpWDxyvbR2KaqyCyuCMLt+h/mhXG0Nce6QTwIWxsWyDRnVcTybp5kq+st306fsMA56nqVvDRzl+bgylniujF7O7MvcA+sSxgzG5xG8AcPFRQ+Stxf8Aaezs1Q8W4R4uy+awNBp1VdRCOOoothk5W2PeO95KHf0fUawPKPMj5qawEklV+1j8FjduLnMaOsn0BWEF8kavox1Bpwjf/PFd7FW7OvScYAFRs57iYPxXCkctR5x+iKxyjGxvRd754MT1GpmEwaeChbP20VbOx0g5YXRxbkfhPmpZdBIXC+DY6UaIL2ng4HoU+20ZBqt0xYXjgT7J84j/AOrlZqsGD5K0uBwc59OoJDwQRx3j5q+NKXx9lJNrkpK1hFQTGfxXO7tm3VKnswN8ra2e5GMORJHOPjCsmMAEAQto6Jv8zM5alL8pzstAU2Bo0AXZCF6KSSpHI3fIIQhSQCEIQAhCVAMQhCAEytTD2lrhLXAgg7wdQnoQGQsmwlNjpxakkkDN0mSST9onOVpLqu5lmp9nTBDZLsyTm4yTmpaEAOAORzHNKEIQAhCg3zbuwolw9o91g+8dOmZ8lEmkrZKVujPbV23tKgot9mmZdzfw8h6lVzaUDxTKDdSTzJO8nUlSbM3Fmd/wXkTlvk5M9CMdsaH0aKyH0gFznU6bHwGNLnABplztJkbgN3vFbokMaXO0Ga85vI46j3kyXOJ8tw8AIHktccebIkzP06dTe5vmwfqujw8D2m+TAFIqZFNqPELczLTY69cNQ0n/AG82nId4DSOYHoti84tNR6rzAgghzTDgQ5pG4gyD1XoF0XiK9JtQZHRw91w1Hhv8CFyZ407RrB+CfSeCrGwS1wcNx+CrqlP7TfNWF3vlUgSzY0amJoI3p6rbqq/ZPkrJevjlujZ5847XQiVCFcqCEIQAhCEAIQhANQhCAEIQgBCVCAEiVCAFkdqrVirBm6m2T/c79o9Vrl57aiXVHk6uqOJ5d4/JcurlUa9m+BXKxHGGtHvFTaLoUB8mqBua31Km0BmvNTOwgbVW7CxlMau7x8B+8dFkqim37au0tNTg09mPwa/8i4eSra5yK7IrgzsrbwqRpqq0Vi4gK2aBE5EniHGB6LjZrOA6SGjPdTqT1xx5wtUkZN8nGi/cVdbM2wUq2E5MqwPB4066dFm6Vu7TMgB3EZA+W4qwokOCpkhfBaMj1GzuUoUsDgRoVQbOW7tqQJPfacL/ABA18xB6rU0hiZzXIl4Ztfkl0Kmjgr1rpE8VnLKdyu7C+W+GS7tNLwcudeSShCRdZzioQhACEIQAhCVAMSpsolAOQm4kSgHITcSMSAchNxIxIByz20ez1OqH1sRY5rS4kZg4WzmNxy/ZXtSsGglxAA1JMAKtt960HU3sdUgPY5pLWuJAc0gkZa5rPJsaqRaLafB4g23VWE4K1UfjJHQyFJpX5a9O3dHNlKeuFQ7Zd9bt3MoTVbPdcaZa48ywF0Dz6aKXT2bt2GS1gPCc1xSnj/Q6N6O1IE5kyTJJJzJJkkptq9kooXTa9DDfEBOtV012QXkFk94sbJA3wJGceShZYXVk70aLYPZanbLMajnkFtVzIDQdA10yT95aC8NhKTKNVzXuxCm8jJsSGkifNWmw920LPZ3Ns9bt2uqFznd3JxABaWj2fZ0Oa7bUbUWaw0ya7+85pLKTc6lTdDW7huxGBzXYsUKtoweSV8HzhZWQrizugBQqzxUqvdRo9kwullLGamARp2hALs5OfGM4lT7Ldtd3stbPAkz6LCc4rtmsZKi22fvIUKxc6SxwhwGsjNpAPmPMrSv20wiKVLzqH/Fv6rIsue0CA4NaTyJVxdmzrnNl1Xya0fElYOeK7st9TweibGVvrVnNSp7eMghvdAyEQPPiVpadMN0ELLbM2qnZKXZvBEmcUe148wtJZrcyp7Lp5Zj4rswyxtKqs55ybZIQiUkroKCoSSiUAqEkolALCEShARC9Iai7YEmBQDh2qTtSpGBHZoSRu1KQ1ipXZhHZhAQzXKT6yVL7IcEGgOCcjgor4d2oawkxm4wY5CepWKvO8zSaWO1BI6SvQrwucVCCHuYRvbhzHAghUN4bCtrEl1erPLBH/Vedl0+SeRyfRq3Dakuyr2TpCozETEl3s7yCR0CnXhaSwODtW6HjwKk3bsxVszQyk9r2gkzVLg7MzEtaQQulvuCtWEOfTZlEtDn+hDVzPTZbaovL6exU+TG0b67WsG7gJ9YWts1nDqZmCY0+SprN9HVSlUxstAd911MgHzDjC0VG6a7SP9M8e87z+yk9NljLhWMX02nuZ5laL1fdtvdUomO82Wk5PY6DgcPMgHUaqq2gq2m1WmpaK9Go0uOQNKoGta3JrGkjMAdczvXrrtkaT39pUa01N7gIPgDrCKmx9A60wfHNd8MU9iTZjweOWJwBW02fPDetI/6PrI7/AGgDxb3T1CWzbBspn+nXrtHuk03jq5hd6rDLpZvotFq+TjfxAsheYlokHSI1B8RKzNx2sueIK3do2Sp1aJpVnvewkOgO7PMaSWKLZNgbPS/0312chUa7/uwlZ/Z5GueyZON/Ho7PLX0Xicw0kTxAUbZ+1yA6dOe9XNk2dYzWpVeIIh5pwQREHCwFd6Oz9mb7NFo6/CVaOjyeXRLnC00izs9XE0HiF0TWNgQNAnL1I3XJi++AQhLCkgRKhCAEIQgGIQhACEIQAhCEAIQhAIU0oQoAJClQgGpUIQIRIhCAROCEIATghCkChOCEIByVCEAqRKhACEIQAhCEB//Z"/>
          <p:cNvSpPr>
            <a:spLocks noGrp="1" noChangeAspect="1" noChangeArrowheads="1"/>
          </p:cNvSpPr>
          <p:nvPr>
            <p:ph type="body" sz="quarter" idx="3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pic>
        <p:nvPicPr>
          <p:cNvPr id="1030" name="Picture 6" descr="https://images.otto.de/asset/mmo/formatz/joy-toy-star-wars-wackelkopf-figur-yoda-13893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0" y="876416"/>
            <a:ext cx="3781540" cy="37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ingplayer.de/images/product_images/popup_images/4997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5" y="876460"/>
            <a:ext cx="3789248" cy="37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43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UX?</a:t>
            </a:r>
          </a:p>
          <a:p>
            <a:r>
              <a:rPr lang="en-US" dirty="0" smtClean="0"/>
              <a:t>Why UX?</a:t>
            </a:r>
          </a:p>
          <a:p>
            <a:r>
              <a:rPr lang="en-US" dirty="0" smtClean="0"/>
              <a:t>What we actually do</a:t>
            </a:r>
          </a:p>
          <a:p>
            <a:pPr lvl="1"/>
            <a:r>
              <a:rPr lang="en-US" dirty="0" smtClean="0"/>
              <a:t>User Research, </a:t>
            </a:r>
            <a:r>
              <a:rPr lang="de-CH" dirty="0" err="1" smtClean="0"/>
              <a:t>Personas</a:t>
            </a:r>
            <a:r>
              <a:rPr lang="de-CH" dirty="0" smtClean="0"/>
              <a:t> </a:t>
            </a:r>
            <a:r>
              <a:rPr lang="de-CH" dirty="0"/>
              <a:t>&amp; Scenarios</a:t>
            </a:r>
            <a:endParaRPr lang="en-US" dirty="0" smtClean="0"/>
          </a:p>
          <a:p>
            <a:pPr lvl="1"/>
            <a:r>
              <a:rPr lang="en-US" dirty="0" smtClean="0"/>
              <a:t>Sketching &amp; Prototyping</a:t>
            </a:r>
          </a:p>
          <a:p>
            <a:pPr lvl="1"/>
            <a:r>
              <a:rPr lang="en-US" dirty="0" smtClean="0"/>
              <a:t>(Live) </a:t>
            </a:r>
            <a:r>
              <a:rPr lang="en-US" dirty="0" err="1" smtClean="0"/>
              <a:t>Styleguide</a:t>
            </a:r>
            <a:endParaRPr lang="en-US" dirty="0" smtClean="0"/>
          </a:p>
          <a:p>
            <a:pPr lvl="1"/>
            <a:r>
              <a:rPr lang="en-US" dirty="0" smtClean="0"/>
              <a:t>Usability Testing</a:t>
            </a:r>
          </a:p>
          <a:p>
            <a:r>
              <a:rPr lang="en-US" dirty="0" smtClean="0"/>
              <a:t>Wrap-up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56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UX?</a:t>
            </a:r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9941"/>
            <a:ext cx="9143999" cy="41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xlabs.pl/wp-content/uploads/2012/12/ux-umbrella.0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5"/>
          <a:stretch/>
        </p:blipFill>
        <p:spPr bwMode="auto">
          <a:xfrm>
            <a:off x="0" y="742950"/>
            <a:ext cx="9144000" cy="557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1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part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UX?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6703353" y="4238171"/>
            <a:ext cx="2040680" cy="432254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CH" sz="1600" dirty="0" smtClean="0">
                <a:latin typeface="Comic Sans MS" panose="030F0702030302020204" pitchFamily="66" charset="0"/>
              </a:rPr>
              <a:t>+ Frontend Engineering</a:t>
            </a:r>
          </a:p>
        </p:txBody>
      </p:sp>
    </p:spTree>
    <p:extLst>
      <p:ext uri="{BB962C8B-B14F-4D97-AF65-F5344CB8AC3E}">
        <p14:creationId xmlns:p14="http://schemas.microsoft.com/office/powerpoint/2010/main" val="2519848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Centered</a:t>
            </a:r>
            <a:r>
              <a:rPr lang="de-CH" dirty="0" smtClean="0"/>
              <a:t> Design (UCD) – ISO9241-210</a:t>
            </a:r>
            <a:endParaRPr lang="de-CH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0" y="797804"/>
            <a:ext cx="6488982" cy="43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829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Why</a:t>
            </a:r>
            <a:r>
              <a:rPr lang="de-CH" dirty="0" smtClean="0"/>
              <a:t> UX?</a:t>
            </a:r>
            <a:endParaRPr lang="de-CH" dirty="0"/>
          </a:p>
        </p:txBody>
      </p:sp>
      <p:pic>
        <p:nvPicPr>
          <p:cNvPr id="5" name="Picture 4" descr="http://upload.wikimedia.org/wikipedia/commons/b/b9/Steve_Jobs_Headshot_2010-CRO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2" b="18228"/>
          <a:stretch/>
        </p:blipFill>
        <p:spPr bwMode="auto">
          <a:xfrm>
            <a:off x="0" y="673263"/>
            <a:ext cx="9144000" cy="5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7777"/>
            <a:ext cx="9144000" cy="685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604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actually</a:t>
            </a:r>
            <a:r>
              <a:rPr lang="de-CH" dirty="0" smtClean="0"/>
              <a:t> do – Who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?</a:t>
            </a:r>
            <a:endParaRPr lang="de-CH" dirty="0"/>
          </a:p>
        </p:txBody>
      </p:sp>
      <p:pic>
        <p:nvPicPr>
          <p:cNvPr id="5" name="Picture 2" descr="Dimitar Mitreski (DM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06" y="875601"/>
            <a:ext cx="1438275" cy="17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82394" y="875601"/>
            <a:ext cx="1440000" cy="174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619" y="875601"/>
            <a:ext cx="1438274" cy="1743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32" y="875601"/>
            <a:ext cx="1438274" cy="1743363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244505" y="875601"/>
            <a:ext cx="1440000" cy="1742400"/>
          </a:xfrm>
          <a:prstGeom prst="rect">
            <a:avLst/>
          </a:prstGeom>
        </p:spPr>
      </p:pic>
      <p:pic>
        <p:nvPicPr>
          <p:cNvPr id="10" name="Picture 9" descr="https://infostore.netcetera.ch/bin/one/webis?table=person&amp;pk=id+96180&amp;contenttype=image%2fjpeg&amp;field=image&amp;cmd=showImage&amp;t=13909881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 bwMode="auto">
          <a:xfrm>
            <a:off x="1952426" y="2901903"/>
            <a:ext cx="1438275" cy="17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9" y="2901903"/>
            <a:ext cx="1438275" cy="174336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6453" y="2901904"/>
            <a:ext cx="1438274" cy="1743363"/>
          </a:xfrm>
          <a:prstGeom prst="rect">
            <a:avLst/>
          </a:prstGeom>
        </p:spPr>
      </p:pic>
      <p:pic>
        <p:nvPicPr>
          <p:cNvPr id="13" name="Picture 2" descr="Damian Keller (DKR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79" y="2901904"/>
            <a:ext cx="1438274" cy="17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ristoph Neuhaus (CNE)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05" y="2902867"/>
            <a:ext cx="1440000" cy="17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90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User Research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2587053" y="1978029"/>
            <a:ext cx="2752726" cy="1117596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CH" sz="8000" dirty="0" smtClean="0">
                <a:latin typeface="+mj-lt"/>
              </a:rPr>
              <a:t>GOOB!</a:t>
            </a:r>
          </a:p>
        </p:txBody>
      </p:sp>
    </p:spTree>
    <p:extLst>
      <p:ext uri="{BB962C8B-B14F-4D97-AF65-F5344CB8AC3E}">
        <p14:creationId xmlns:p14="http://schemas.microsoft.com/office/powerpoint/2010/main" val="38085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presentation">
  <a:themeElements>
    <a:clrScheme name="Netcetera">
      <a:dk1>
        <a:sysClr val="windowText" lastClr="000000"/>
      </a:dk1>
      <a:lt1>
        <a:sysClr val="window" lastClr="FFFFFF"/>
      </a:lt1>
      <a:dk2>
        <a:srgbClr val="5A5A5A"/>
      </a:dk2>
      <a:lt2>
        <a:srgbClr val="B4B4B4"/>
      </a:lt2>
      <a:accent1>
        <a:srgbClr val="990000"/>
      </a:accent1>
      <a:accent2>
        <a:srgbClr val="336633"/>
      </a:accent2>
      <a:accent3>
        <a:srgbClr val="003399"/>
      </a:accent3>
      <a:accent4>
        <a:srgbClr val="FFCC99"/>
      </a:accent4>
      <a:accent5>
        <a:srgbClr val="CCFFCC"/>
      </a:accent5>
      <a:accent6>
        <a:srgbClr val="99CCFF"/>
      </a:accent6>
      <a:hlink>
        <a:srgbClr val="0B90E2"/>
      </a:hlink>
      <a:folHlink>
        <a:srgbClr val="003399"/>
      </a:folHlink>
    </a:clrScheme>
    <a:fontScheme name="Netceter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>
        <a:noAutofit/>
      </a:bodyPr>
      <a:lstStyle>
        <a:defPPr>
          <a:lnSpc>
            <a:spcPct val="100000"/>
          </a:lnSpc>
          <a:defRPr sz="13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Netceter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90000"/>
      </a:accent1>
      <a:accent2>
        <a:srgbClr val="336933"/>
      </a:accent2>
      <a:accent3>
        <a:srgbClr val="003399"/>
      </a:accent3>
      <a:accent4>
        <a:srgbClr val="0B90E2"/>
      </a:accent4>
      <a:accent5>
        <a:srgbClr val="E1E114"/>
      </a:accent5>
      <a:accent6>
        <a:srgbClr val="AAB0B3"/>
      </a:accent6>
      <a:hlink>
        <a:srgbClr val="0B90E2"/>
      </a:hlink>
      <a:folHlink>
        <a:srgbClr val="003399"/>
      </a:folHlink>
    </a:clrScheme>
    <a:fontScheme name="Netcetera">
      <a:majorFont>
        <a:latin typeface="HelveticaNeue LT 85 Heavy"/>
        <a:ea typeface=""/>
        <a:cs typeface=""/>
      </a:majorFont>
      <a:minorFont>
        <a:latin typeface="HelveticaNeue LT 45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nca-presentation</Template>
  <TotalTime>0</TotalTime>
  <Words>733</Words>
  <Application>Microsoft Office PowerPoint</Application>
  <PresentationFormat>On-screen Show (16:9)</PresentationFormat>
  <Paragraphs>90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Black</vt:lpstr>
      <vt:lpstr>Comic Sans MS</vt:lpstr>
      <vt:lpstr>Wingdings</vt:lpstr>
      <vt:lpstr>Symbol</vt:lpstr>
      <vt:lpstr>Arial</vt:lpstr>
      <vt:lpstr>master_presentation</vt:lpstr>
      <vt:lpstr>May the UX force be with you</vt:lpstr>
      <vt:lpstr>About me</vt:lpstr>
      <vt:lpstr>Agenda</vt:lpstr>
      <vt:lpstr>What is UX?</vt:lpstr>
      <vt:lpstr>What is part of UX?</vt:lpstr>
      <vt:lpstr>User Centered Design (UCD) – ISO9241-210</vt:lpstr>
      <vt:lpstr>Why UX?</vt:lpstr>
      <vt:lpstr>What we actually do – Who is we?</vt:lpstr>
      <vt:lpstr>User Research</vt:lpstr>
      <vt:lpstr>Personas &amp; Scenarios</vt:lpstr>
      <vt:lpstr>Sketches &amp; Storyboards</vt:lpstr>
      <vt:lpstr>Prototyping</vt:lpstr>
      <vt:lpstr>Live Styleguide / Pattern Library</vt:lpstr>
      <vt:lpstr>Usability Testing</vt:lpstr>
      <vt:lpstr>Wrap-up</vt:lpstr>
      <vt:lpstr>PowerPoint Presentation</vt:lpstr>
      <vt:lpstr>PowerPoint Presentation</vt:lpstr>
      <vt:lpstr>PowerPoint Presentation</vt:lpstr>
    </vt:vector>
  </TitlesOfParts>
  <Company>Netcetera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UXO</dc:title>
  <dc:creator>Marcel Kessler</dc:creator>
  <cp:lastModifiedBy>Marcel Kessler</cp:lastModifiedBy>
  <cp:revision>69</cp:revision>
  <cp:lastPrinted>2015-11-17T07:52:03Z</cp:lastPrinted>
  <dcterms:created xsi:type="dcterms:W3CDTF">2015-11-16T12:40:50Z</dcterms:created>
  <dcterms:modified xsi:type="dcterms:W3CDTF">2015-12-15T15:06:06Z</dcterms:modified>
</cp:coreProperties>
</file>