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86" r:id="rId3"/>
    <p:sldId id="275" r:id="rId4"/>
    <p:sldId id="273" r:id="rId5"/>
    <p:sldId id="277" r:id="rId6"/>
    <p:sldId id="274" r:id="rId7"/>
    <p:sldId id="276" r:id="rId8"/>
    <p:sldId id="259" r:id="rId9"/>
    <p:sldId id="279" r:id="rId10"/>
    <p:sldId id="280" r:id="rId11"/>
    <p:sldId id="260" r:id="rId12"/>
    <p:sldId id="281" r:id="rId13"/>
    <p:sldId id="282" r:id="rId14"/>
    <p:sldId id="263" r:id="rId15"/>
    <p:sldId id="283" r:id="rId16"/>
    <p:sldId id="265" r:id="rId17"/>
    <p:sldId id="267" r:id="rId18"/>
    <p:sldId id="268" r:id="rId19"/>
    <p:sldId id="284" r:id="rId20"/>
    <p:sldId id="270" r:id="rId21"/>
    <p:sldId id="271" r:id="rId22"/>
    <p:sldId id="285" r:id="rId23"/>
    <p:sldId id="264" r:id="rId24"/>
    <p:sldId id="287" r:id="rId25"/>
    <p:sldId id="288" r:id="rId26"/>
  </p:sldIdLst>
  <p:sldSz cx="12192000" cy="6858000"/>
  <p:notesSz cx="6858000" cy="9144000"/>
  <p:defaultTextStyle>
    <a:defPPr>
      <a:defRPr lang="mk-M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81522" autoAdjust="0"/>
  </p:normalViewPr>
  <p:slideViewPr>
    <p:cSldViewPr snapToGrid="0">
      <p:cViewPr varScale="1">
        <p:scale>
          <a:sx n="83" d="100"/>
          <a:sy n="83" d="100"/>
        </p:scale>
        <p:origin x="6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k-M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B6E63-29EB-412F-9744-BBF936146F6C}" type="datetimeFigureOut">
              <a:rPr lang="mk-MK" smtClean="0"/>
              <a:t>28.03.2017</a:t>
            </a:fld>
            <a:endParaRPr lang="mk-M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k-M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AEEB7-08B7-4E99-9BF3-F27C4D2C4AA9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231011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Hello and welcome</a:t>
            </a:r>
          </a:p>
          <a:p>
            <a:r>
              <a:rPr lang="en-US" baseline="0" dirty="0" smtClean="0"/>
              <a:t>You would expect so see my notes here. But hey!!! I am not that easy guy.</a:t>
            </a:r>
          </a:p>
          <a:p>
            <a:r>
              <a:rPr lang="en-US" baseline="0" dirty="0" smtClean="0"/>
              <a:t>So here is a joke while you are spying on my notes: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does a train eat?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It goes chew </a:t>
            </a:r>
            <a:r>
              <a:rPr lang="en-US" baseline="0" dirty="0" err="1" smtClean="0"/>
              <a:t>chew</a:t>
            </a:r>
            <a:r>
              <a:rPr lang="en-US" baseline="0" dirty="0" smtClean="0"/>
              <a:t>.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I have big jokes, the best jokes. Don’t I?</a:t>
            </a:r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AEEB7-08B7-4E99-9BF3-F27C4D2C4AA9}" type="slidenum">
              <a:rPr lang="mk-MK" smtClean="0"/>
              <a:t>1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907224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26 ^ 8 = 208827064576</a:t>
            </a:r>
          </a:p>
          <a:p>
            <a:r>
              <a:rPr lang="en-US" dirty="0" smtClean="0"/>
              <a:t>Answer: &gt;12754.</a:t>
            </a:r>
            <a:r>
              <a:rPr lang="en-US" baseline="0" dirty="0" smtClean="0"/>
              <a:t> During the presentation I stated 87 and I was WRONG. Thanks </a:t>
            </a:r>
            <a:r>
              <a:rPr lang="en-US" baseline="0" dirty="0" err="1" smtClean="0"/>
              <a:t>Atanas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Todorovski</a:t>
            </a:r>
            <a:r>
              <a:rPr lang="en-US" baseline="0" dirty="0" smtClean="0"/>
              <a:t> for pointing that out.</a:t>
            </a:r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AEEB7-08B7-4E99-9BF3-F27C4D2C4AA9}" type="slidenum">
              <a:rPr lang="mk-MK" smtClean="0"/>
              <a:t>23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8440277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see this slide, I am happy to</a:t>
            </a:r>
            <a:r>
              <a:rPr lang="en-US" baseline="0" dirty="0" smtClean="0"/>
              <a:t> be alive</a:t>
            </a:r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AEEB7-08B7-4E99-9BF3-F27C4D2C4AA9}" type="slidenum">
              <a:rPr lang="mk-MK" smtClean="0"/>
              <a:t>24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819268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way for implementing</a:t>
            </a:r>
            <a:r>
              <a:rPr lang="en-US" baseline="0" dirty="0" smtClean="0"/>
              <a:t> a registration is so called 2 step registration.</a:t>
            </a:r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AEEB7-08B7-4E99-9BF3-F27C4D2C4AA9}" type="slidenum">
              <a:rPr lang="mk-MK" smtClean="0"/>
              <a:t>3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36719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AEEB7-08B7-4E99-9BF3-F27C4D2C4AA9}" type="slidenum">
              <a:rPr lang="mk-MK" smtClean="0"/>
              <a:t>8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93347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– way</a:t>
            </a:r>
          </a:p>
          <a:p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AEEB7-08B7-4E99-9BF3-F27C4D2C4AA9}" type="slidenum">
              <a:rPr lang="mk-MK" smtClean="0"/>
              <a:t>10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86180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Disclaimer: No hashes were calculated during the preparation of this presentation</a:t>
            </a:r>
          </a:p>
          <a:p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AEEB7-08B7-4E99-9BF3-F27C4D2C4AA9}" type="slidenum">
              <a:rPr lang="mk-MK" smtClean="0"/>
              <a:t>11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4112497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AEEB7-08B7-4E99-9BF3-F27C4D2C4AA9}" type="slidenum">
              <a:rPr lang="mk-MK" smtClean="0"/>
              <a:t>14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362320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Also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Memory bound function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cryptography,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 stretching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techniques are used to make a possibly weak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typically a password or passphrase, more secure against a brute force attack by increasing the time it takes to test each possible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AEEB7-08B7-4E99-9BF3-F27C4D2C4AA9}" type="slidenum">
              <a:rPr lang="mk-MK" smtClean="0"/>
              <a:t>15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289732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Also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Memory bound function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cryptography,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 stretching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techniques are used to make a possibly weak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typically a password or passphrase, more secure against a brute force attack by increasing the time it takes to test each possible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AEEB7-08B7-4E99-9BF3-F27C4D2C4AA9}" type="slidenum">
              <a:rPr lang="mk-MK" smtClean="0"/>
              <a:t>16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616947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Response codes, </a:t>
            </a:r>
            <a:r>
              <a:rPr lang="en-US" dirty="0" err="1" smtClean="0"/>
              <a:t>urls</a:t>
            </a:r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AEEB7-08B7-4E99-9BF3-F27C4D2C4AA9}" type="slidenum">
              <a:rPr lang="mk-MK" smtClean="0"/>
              <a:t>17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407958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7971-D787-4DB3-B973-59F7247224E2}" type="datetimeFigureOut">
              <a:rPr lang="mk-MK" smtClean="0"/>
              <a:t>28.03.2017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71AF-446E-41BC-8C3F-80BD34A1320D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786049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7971-D787-4DB3-B973-59F7247224E2}" type="datetimeFigureOut">
              <a:rPr lang="mk-MK" smtClean="0"/>
              <a:t>28.03.2017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71AF-446E-41BC-8C3F-80BD34A1320D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711366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7971-D787-4DB3-B973-59F7247224E2}" type="datetimeFigureOut">
              <a:rPr lang="mk-MK" smtClean="0"/>
              <a:t>28.03.2017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71AF-446E-41BC-8C3F-80BD34A1320D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81987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7971-D787-4DB3-B973-59F7247224E2}" type="datetimeFigureOut">
              <a:rPr lang="mk-MK" smtClean="0"/>
              <a:t>28.03.2017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71AF-446E-41BC-8C3F-80BD34A1320D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620001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7971-D787-4DB3-B973-59F7247224E2}" type="datetimeFigureOut">
              <a:rPr lang="mk-MK" smtClean="0"/>
              <a:t>28.03.2017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71AF-446E-41BC-8C3F-80BD34A1320D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948571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7971-D787-4DB3-B973-59F7247224E2}" type="datetimeFigureOut">
              <a:rPr lang="mk-MK" smtClean="0"/>
              <a:t>28.03.2017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71AF-446E-41BC-8C3F-80BD34A1320D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231908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7971-D787-4DB3-B973-59F7247224E2}" type="datetimeFigureOut">
              <a:rPr lang="mk-MK" smtClean="0"/>
              <a:t>28.03.2017</a:t>
            </a:fld>
            <a:endParaRPr lang="mk-M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71AF-446E-41BC-8C3F-80BD34A1320D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793426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7971-D787-4DB3-B973-59F7247224E2}" type="datetimeFigureOut">
              <a:rPr lang="mk-MK" smtClean="0"/>
              <a:t>28.03.2017</a:t>
            </a:fld>
            <a:endParaRPr lang="mk-M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71AF-446E-41BC-8C3F-80BD34A1320D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799293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7971-D787-4DB3-B973-59F7247224E2}" type="datetimeFigureOut">
              <a:rPr lang="mk-MK" smtClean="0"/>
              <a:t>28.03.2017</a:t>
            </a:fld>
            <a:endParaRPr lang="mk-M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71AF-446E-41BC-8C3F-80BD34A1320D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704656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7971-D787-4DB3-B973-59F7247224E2}" type="datetimeFigureOut">
              <a:rPr lang="mk-MK" smtClean="0"/>
              <a:t>28.03.2017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71AF-446E-41BC-8C3F-80BD34A1320D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110611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k-M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7971-D787-4DB3-B973-59F7247224E2}" type="datetimeFigureOut">
              <a:rPr lang="mk-MK" smtClean="0"/>
              <a:t>28.03.2017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671AF-446E-41BC-8C3F-80BD34A1320D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4101987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27971-D787-4DB3-B973-59F7247224E2}" type="datetimeFigureOut">
              <a:rPr lang="mk-MK" smtClean="0"/>
              <a:t>28.03.2017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671AF-446E-41BC-8C3F-80BD34A1320D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641404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k-M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arjan.kindalov@gmail.com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wasp.org/index.php/Authentication_Cheat_Sheet" TargetMode="External"/><Relationship Id="rId3" Type="http://schemas.openxmlformats.org/officeDocument/2006/relationships/hyperlink" Target="https://en.wikipedia.org/wiki/Cryptographic_hash_function" TargetMode="External"/><Relationship Id="rId7" Type="http://schemas.openxmlformats.org/officeDocument/2006/relationships/hyperlink" Target="https://en.wikipedia.org/wiki/Bcrypt" TargetMode="External"/><Relationship Id="rId2" Type="http://schemas.openxmlformats.org/officeDocument/2006/relationships/hyperlink" Target="https://en.wikipedia.org/wiki/Cryptographic_nonc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Key_stretching" TargetMode="External"/><Relationship Id="rId5" Type="http://schemas.openxmlformats.org/officeDocument/2006/relationships/hyperlink" Target="https://en.wikipedia.org/wiki/Salt_(cryptography)" TargetMode="External"/><Relationship Id="rId4" Type="http://schemas.openxmlformats.org/officeDocument/2006/relationships/hyperlink" Target="https://en.wikipedia.org/wiki/Rainbow_tabl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to: </a:t>
            </a:r>
            <a:r>
              <a:rPr lang="en-US" dirty="0"/>
              <a:t>R</a:t>
            </a:r>
            <a:r>
              <a:rPr lang="en-US" dirty="0" smtClean="0"/>
              <a:t>egister and Login</a:t>
            </a:r>
            <a:endParaRPr lang="mk-M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Marjan Kindalov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256943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Cryptographic hash function</a:t>
            </a:r>
            <a:endParaRPr lang="mk-MK" dirty="0"/>
          </a:p>
        </p:txBody>
      </p:sp>
      <p:pic>
        <p:nvPicPr>
          <p:cNvPr id="2050" name="Picture 2" descr="https://media.licdn.com/mpr/mpr/shrinknp_400_400/AAEAAQAAAAAAAASJAAAAJDNjYWE3MTM5LTIzMjctNDhiOS1iYmYyLWZjMDI0NDNhYTgwYw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777727"/>
            <a:ext cx="2971800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193536" y="6581001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mk-MK" sz="1200" dirty="0"/>
              <a:t>https://www.linkedin.com/pulse/2-steps-how-use-btc-blockchain-document-houman-goudarzi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36408" y="3465576"/>
            <a:ext cx="36393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Algorithms: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MD5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SHA-0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SHA-1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SHA-2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SHA-3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BLAKE2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13925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Storing password, hashed</a:t>
            </a:r>
            <a:endParaRPr lang="mk-MK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k-MK" altLang="mk-M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mk-MK" altLang="mk-M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mk-MK" altLang="mk-M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795095"/>
              </p:ext>
            </p:extLst>
          </p:nvPr>
        </p:nvGraphicFramePr>
        <p:xfrm>
          <a:off x="2655110" y="2869045"/>
          <a:ext cx="662886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4430"/>
                <a:gridCol w="3314430"/>
              </a:tblGrid>
              <a:tr h="228107">
                <a:tc>
                  <a:txBody>
                    <a:bodyPr/>
                    <a:lstStyle/>
                    <a:p>
                      <a:r>
                        <a:rPr lang="en-US" dirty="0" smtClean="0"/>
                        <a:t>Username</a:t>
                      </a:r>
                      <a:endParaRPr lang="mk-M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Hash(Password)</a:t>
                      </a:r>
                      <a:endParaRPr lang="mk-MK" dirty="0"/>
                    </a:p>
                  </a:txBody>
                  <a:tcPr/>
                </a:tc>
              </a:tr>
              <a:tr h="22810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marjan.kindalov</a:t>
                      </a:r>
                      <a:endParaRPr lang="mk-M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72ae25495a7981c40622d49f9a</a:t>
                      </a:r>
                      <a:endParaRPr lang="mk-MK" dirty="0"/>
                    </a:p>
                  </a:txBody>
                  <a:tcPr/>
                </a:tc>
              </a:tr>
              <a:tr h="228107">
                <a:tc>
                  <a:txBody>
                    <a:bodyPr/>
                    <a:lstStyle/>
                    <a:p>
                      <a:r>
                        <a:rPr lang="en-US" dirty="0" smtClean="0"/>
                        <a:t>jasna86</a:t>
                      </a:r>
                      <a:endParaRPr lang="mk-M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027bd9c8c8900d5c3d8456fa33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81556" y="5192257"/>
            <a:ext cx="4941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Pre-computed Lookup Tables</a:t>
            </a:r>
          </a:p>
          <a:p>
            <a:r>
              <a:rPr lang="en-US" dirty="0"/>
              <a:t>Pre-computed </a:t>
            </a:r>
            <a:r>
              <a:rPr lang="en-US" dirty="0" smtClean="0"/>
              <a:t>Rainbow Tables</a:t>
            </a:r>
            <a:endParaRPr lang="mk-MK" dirty="0"/>
          </a:p>
        </p:txBody>
      </p:sp>
      <p:pic>
        <p:nvPicPr>
          <p:cNvPr id="8" name="Picture 2" descr="http://www.bizbuilder.com/wp-content/uploads/2014/05/SJ-Dang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08" y="4670599"/>
            <a:ext cx="1689648" cy="168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542629"/>
              </p:ext>
            </p:extLst>
          </p:nvPr>
        </p:nvGraphicFramePr>
        <p:xfrm>
          <a:off x="5201920" y="4424160"/>
          <a:ext cx="353568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7840"/>
                <a:gridCol w="17678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Input</a:t>
                      </a:r>
                      <a:endParaRPr lang="mk-M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Hash(input)</a:t>
                      </a:r>
                      <a:endParaRPr lang="mk-M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plumber</a:t>
                      </a:r>
                      <a:endParaRPr lang="mk-M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72ae25495…</a:t>
                      </a:r>
                      <a:endParaRPr lang="mk-M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plumbing</a:t>
                      </a:r>
                      <a:endParaRPr lang="mk-MK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fa5339a9b9…</a:t>
                      </a:r>
                      <a:endParaRPr lang="mk-MK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plume</a:t>
                      </a:r>
                      <a:endParaRPr lang="mk-M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54a9c5gdd4…</a:t>
                      </a:r>
                      <a:endParaRPr lang="mk-MK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mk-M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….</a:t>
                      </a:r>
                      <a:endParaRPr lang="mk-MK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http://www.antimoon.com/learners/oxford-pock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706" y="2737024"/>
            <a:ext cx="33337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592040" y="6558370"/>
            <a:ext cx="35999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k-MK" sz="1200" dirty="0"/>
              <a:t>http://www.antimoon.com/learners/oxford-pocket.jpg</a:t>
            </a:r>
          </a:p>
        </p:txBody>
      </p:sp>
    </p:spTree>
    <p:extLst>
      <p:ext uri="{BB962C8B-B14F-4D97-AF65-F5344CB8AC3E}">
        <p14:creationId xmlns:p14="http://schemas.microsoft.com/office/powerpoint/2010/main" val="136312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Salt</a:t>
            </a:r>
            <a:endParaRPr lang="mk-MK" dirty="0"/>
          </a:p>
        </p:txBody>
      </p:sp>
      <p:pic>
        <p:nvPicPr>
          <p:cNvPr id="3074" name="Picture 2" descr="http://img1.cookinglight.timeinc.net/sites/default/files/styles/500xvariable/public/image/2011/06/1106p45-salt-shaker-x.jpg?itok=LTbMqDK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63" y="1323063"/>
            <a:ext cx="5534937" cy="553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49047" y="2412460"/>
            <a:ext cx="47276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 smtClean="0"/>
              <a:t>SaltedPassword</a:t>
            </a:r>
            <a:r>
              <a:rPr lang="en-US" dirty="0" smtClean="0"/>
              <a:t> = Password + Salt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Calculate hash function on </a:t>
            </a:r>
            <a:r>
              <a:rPr lang="en-US" dirty="0" err="1" smtClean="0"/>
              <a:t>SaltedPassword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Efectivly</a:t>
            </a:r>
            <a:r>
              <a:rPr lang="en-US" dirty="0" smtClean="0"/>
              <a:t> longer password -&gt; out of reach of precomputed lookup tables and similar</a:t>
            </a:r>
          </a:p>
          <a:p>
            <a:pPr marL="285750" indent="-285750">
              <a:buFontTx/>
              <a:buChar char="-"/>
            </a:pP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198555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Storing password, salted</a:t>
            </a:r>
            <a:endParaRPr lang="mk-MK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k-MK" altLang="mk-M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mk-MK" altLang="mk-M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mk-MK" altLang="mk-M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04924"/>
              </p:ext>
            </p:extLst>
          </p:nvPr>
        </p:nvGraphicFramePr>
        <p:xfrm>
          <a:off x="2655110" y="2869045"/>
          <a:ext cx="662886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4430"/>
                <a:gridCol w="3314430"/>
              </a:tblGrid>
              <a:tr h="228107">
                <a:tc>
                  <a:txBody>
                    <a:bodyPr/>
                    <a:lstStyle/>
                    <a:p>
                      <a:r>
                        <a:rPr lang="en-US" dirty="0" smtClean="0"/>
                        <a:t>Username</a:t>
                      </a:r>
                      <a:endParaRPr lang="mk-M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Hash(</a:t>
                      </a:r>
                      <a:r>
                        <a:rPr lang="en-US" dirty="0" err="1" smtClean="0"/>
                        <a:t>Salt+Password</a:t>
                      </a:r>
                      <a:r>
                        <a:rPr lang="en-US" dirty="0" smtClean="0"/>
                        <a:t>)</a:t>
                      </a:r>
                      <a:endParaRPr lang="mk-MK" dirty="0"/>
                    </a:p>
                  </a:txBody>
                  <a:tcPr/>
                </a:tc>
              </a:tr>
              <a:tr h="22810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marjan.kindalov</a:t>
                      </a:r>
                      <a:endParaRPr lang="mk-M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495a7981c40622d49f9a72ae25</a:t>
                      </a:r>
                      <a:endParaRPr lang="mk-MK" dirty="0"/>
                    </a:p>
                  </a:txBody>
                  <a:tcPr/>
                </a:tc>
              </a:tr>
              <a:tr h="228107">
                <a:tc>
                  <a:txBody>
                    <a:bodyPr/>
                    <a:lstStyle/>
                    <a:p>
                      <a:r>
                        <a:rPr lang="en-US" dirty="0" smtClean="0"/>
                        <a:t>jasna86</a:t>
                      </a:r>
                      <a:endParaRPr lang="mk-M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c8c8900d5c3d8456fa33027bd9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81556" y="5192257"/>
            <a:ext cx="4941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Lookup Tables</a:t>
            </a:r>
          </a:p>
          <a:p>
            <a:r>
              <a:rPr lang="en-US" dirty="0" smtClean="0"/>
              <a:t>Rainbow Tables</a:t>
            </a:r>
            <a:endParaRPr lang="mk-MK" dirty="0"/>
          </a:p>
        </p:txBody>
      </p:sp>
      <p:sp>
        <p:nvSpPr>
          <p:cNvPr id="3" name="TextBox 2"/>
          <p:cNvSpPr txBox="1"/>
          <p:nvPr/>
        </p:nvSpPr>
        <p:spPr>
          <a:xfrm>
            <a:off x="2733472" y="2383277"/>
            <a:ext cx="3072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Salt = “Never Use A Static Salt”</a:t>
            </a:r>
            <a:endParaRPr lang="mk-MK" dirty="0"/>
          </a:p>
        </p:txBody>
      </p:sp>
      <p:pic>
        <p:nvPicPr>
          <p:cNvPr id="8" name="Picture 2" descr="http://www.bizbuilder.com/wp-content/uploads/2014/05/SJ-Dang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08" y="4670599"/>
            <a:ext cx="1689648" cy="168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87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Storing password, dynamic salt</a:t>
            </a:r>
            <a:endParaRPr lang="mk-MK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k-MK" altLang="mk-M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mk-MK" altLang="mk-M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mk-MK" altLang="mk-M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180410"/>
              </p:ext>
            </p:extLst>
          </p:nvPr>
        </p:nvGraphicFramePr>
        <p:xfrm>
          <a:off x="1273242" y="2888774"/>
          <a:ext cx="901862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4902"/>
                <a:gridCol w="3229583"/>
                <a:gridCol w="342413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Username</a:t>
                      </a:r>
                      <a:endParaRPr lang="mk-M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Salt</a:t>
                      </a:r>
                      <a:endParaRPr lang="mk-M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Hash(</a:t>
                      </a:r>
                      <a:r>
                        <a:rPr lang="en-US" dirty="0" err="1" smtClean="0"/>
                        <a:t>Password+Salt</a:t>
                      </a:r>
                      <a:r>
                        <a:rPr lang="en-US" dirty="0" smtClean="0"/>
                        <a:t>)</a:t>
                      </a:r>
                      <a:endParaRPr lang="mk-M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marjan.kindalov</a:t>
                      </a:r>
                      <a:endParaRPr lang="mk-M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0f048f59027bd9c8c8900d</a:t>
                      </a:r>
                      <a:endParaRPr lang="mk-M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2ae25495a7981c40622d49f9a5</a:t>
                      </a:r>
                      <a:endParaRPr lang="mk-M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jasna86</a:t>
                      </a:r>
                      <a:endParaRPr lang="mk-M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6603abc670967e99c7e7f1</a:t>
                      </a:r>
                      <a:endParaRPr lang="mk-M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6603abc670967e99c7e7f1389e</a:t>
                      </a:r>
                      <a:endParaRPr lang="mk-MK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81556" y="5330757"/>
            <a:ext cx="1941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Brute force attacks</a:t>
            </a:r>
            <a:endParaRPr lang="mk-MK" dirty="0"/>
          </a:p>
        </p:txBody>
      </p:sp>
      <p:pic>
        <p:nvPicPr>
          <p:cNvPr id="8" name="Picture 2" descr="http://www.bizbuilder.com/wp-content/uploads/2014/05/SJ-Dang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08" y="4670599"/>
            <a:ext cx="1689648" cy="168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86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stretching</a:t>
            </a:r>
            <a:endParaRPr lang="mk-MK" dirty="0"/>
          </a:p>
        </p:txBody>
      </p:sp>
      <p:pic>
        <p:nvPicPr>
          <p:cNvPr id="4098" name="Picture 2" descr="https://www.sciencenews.org/sites/default/files/images/blackhole_gravity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84" y="1690688"/>
            <a:ext cx="551471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83685" y="2521681"/>
            <a:ext cx="1824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100 000 hash/sec</a:t>
            </a:r>
            <a:endParaRPr lang="mk-MK" dirty="0"/>
          </a:p>
        </p:txBody>
      </p:sp>
      <p:sp>
        <p:nvSpPr>
          <p:cNvPr id="6" name="TextBox 5"/>
          <p:cNvSpPr txBox="1"/>
          <p:nvPr/>
        </p:nvSpPr>
        <p:spPr>
          <a:xfrm>
            <a:off x="8083685" y="3085434"/>
            <a:ext cx="1765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10 000 iterations</a:t>
            </a:r>
            <a:endParaRPr lang="mk-MK" dirty="0"/>
          </a:p>
        </p:txBody>
      </p:sp>
      <p:sp>
        <p:nvSpPr>
          <p:cNvPr id="7" name="TextBox 6"/>
          <p:cNvSpPr txBox="1"/>
          <p:nvPr/>
        </p:nvSpPr>
        <p:spPr>
          <a:xfrm>
            <a:off x="8089230" y="3875140"/>
            <a:ext cx="1754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password/sec</a:t>
            </a:r>
            <a:endParaRPr lang="mk-MK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7473956" y="3649187"/>
            <a:ext cx="3414761" cy="315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04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Storing password, key stretching</a:t>
            </a:r>
            <a:endParaRPr lang="mk-MK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k-MK" altLang="mk-M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mk-MK" altLang="mk-M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mk-MK" altLang="mk-M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759466"/>
              </p:ext>
            </p:extLst>
          </p:nvPr>
        </p:nvGraphicFramePr>
        <p:xfrm>
          <a:off x="1132114" y="3205522"/>
          <a:ext cx="901862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4902"/>
                <a:gridCol w="3229583"/>
                <a:gridCol w="342413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Username</a:t>
                      </a:r>
                      <a:endParaRPr lang="mk-M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Salt</a:t>
                      </a:r>
                      <a:endParaRPr lang="mk-M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Hash^10.000(</a:t>
                      </a:r>
                      <a:r>
                        <a:rPr lang="en-US" dirty="0" err="1" smtClean="0"/>
                        <a:t>Password+Salt</a:t>
                      </a:r>
                      <a:r>
                        <a:rPr lang="en-US" dirty="0" smtClean="0"/>
                        <a:t>)</a:t>
                      </a:r>
                      <a:endParaRPr lang="mk-M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marjan.kindalov</a:t>
                      </a:r>
                      <a:endParaRPr lang="mk-M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0f048f59027bd9c8c8900d</a:t>
                      </a:r>
                      <a:endParaRPr lang="mk-M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981c40622d49f9a52ae25495a7</a:t>
                      </a:r>
                      <a:endParaRPr lang="mk-M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jasna86</a:t>
                      </a:r>
                      <a:endParaRPr lang="mk-M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6603abc670967e99c7e7f1</a:t>
                      </a:r>
                      <a:endParaRPr lang="mk-M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9c7e7f1389e6603abc670967e9</a:t>
                      </a:r>
                      <a:endParaRPr lang="mk-MK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8" r="31906"/>
          <a:stretch/>
        </p:blipFill>
        <p:spPr>
          <a:xfrm>
            <a:off x="10276115" y="2007681"/>
            <a:ext cx="1709057" cy="350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Login page, user enumeration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User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user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getUserFromDb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(username);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 (user != null) {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hash =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calculateHash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(password,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user.salt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if (hash !=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user.hash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return “Invalid password”  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} else {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return “Invalid user”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58757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Login page, user enumeration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User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user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getUserFromDb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(username);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 (user != null) {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hash =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calculateHash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(password,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user.salt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if (hash !=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user.hash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return “Invalid user/password”  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} else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return “Invalid user/password”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2866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Login page, user enumeration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70433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User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user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getUserFromDb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(username);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hash =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calculateHash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(password,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user.salt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 (user == null ||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hash !=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user.hash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return “Invalid user/password”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202463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</a:t>
            </a:r>
            <a:endParaRPr lang="mk-MK" dirty="0"/>
          </a:p>
        </p:txBody>
      </p:sp>
      <p:pic>
        <p:nvPicPr>
          <p:cNvPr id="2050" name="Picture 2" descr="https://i.stack.imgur.com/QcJH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895" y="1689101"/>
            <a:ext cx="5534025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johndcook.com/hash_proo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350" y="4160840"/>
            <a:ext cx="4762500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927850" y="1689101"/>
            <a:ext cx="495300" cy="40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58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Login page, password enumeration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76739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loggingAttemptsInLast10Min = 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getLoggingAttemptsAfter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(username, now – 10min);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 (loggingAttemptsInLast10Min &gt; 10) {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return “Too many attempts”  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mk-MK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964916"/>
              </p:ext>
            </p:extLst>
          </p:nvPr>
        </p:nvGraphicFramePr>
        <p:xfrm>
          <a:off x="5156535" y="5040444"/>
          <a:ext cx="607114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5570"/>
                <a:gridCol w="303557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Username</a:t>
                      </a:r>
                      <a:endParaRPr lang="mk-M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AttemptTime</a:t>
                      </a:r>
                      <a:endParaRPr lang="mk-M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test1</a:t>
                      </a:r>
                      <a:endParaRPr lang="mk-M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2016-09-13T23:30:52.123Z</a:t>
                      </a:r>
                      <a:endParaRPr lang="mk-M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test2</a:t>
                      </a:r>
                      <a:endParaRPr lang="mk-M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2016-09-13T23:33:13.123Z</a:t>
                      </a:r>
                      <a:endParaRPr lang="mk-M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test1</a:t>
                      </a:r>
                      <a:endParaRPr lang="mk-M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2016-09-13T23:39:42.123Z</a:t>
                      </a:r>
                      <a:endParaRPr lang="mk-MK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199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</a:t>
            </a:r>
            <a:endParaRPr lang="mk-MK" dirty="0"/>
          </a:p>
        </p:txBody>
      </p:sp>
      <p:pic>
        <p:nvPicPr>
          <p:cNvPr id="5122" name="Picture 2" descr="https://i.ytimg.com/vi/9PbZfWPUdiU/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346" y="1027906"/>
            <a:ext cx="773571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22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k-MK" dirty="0"/>
          </a:p>
        </p:txBody>
      </p:sp>
      <p:pic>
        <p:nvPicPr>
          <p:cNvPr id="6146" name="Picture 2" descr="Image result for questions ca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109" y="-73573"/>
            <a:ext cx="5690015" cy="701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63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 Strength Quiz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</a:t>
            </a:r>
            <a:r>
              <a:rPr lang="en-US" dirty="0" smtClean="0"/>
              <a:t>ength </a:t>
            </a:r>
            <a:r>
              <a:rPr lang="en-US" dirty="0"/>
              <a:t>=</a:t>
            </a:r>
            <a:r>
              <a:rPr lang="en-US" dirty="0" smtClean="0"/>
              <a:t> 8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o</a:t>
            </a:r>
            <a:r>
              <a:rPr lang="en-US" dirty="0" smtClean="0"/>
              <a:t>nly lowercase letters = 26 chars</a:t>
            </a:r>
          </a:p>
          <a:p>
            <a:endParaRPr lang="en-US" dirty="0" smtClean="0"/>
          </a:p>
          <a:p>
            <a:r>
              <a:rPr lang="en-US" dirty="0" smtClean="0"/>
              <a:t>min one lowercase letter</a:t>
            </a:r>
            <a:r>
              <a:rPr lang="en-US" dirty="0"/>
              <a:t> = 26 </a:t>
            </a:r>
            <a:r>
              <a:rPr lang="en-US" dirty="0" smtClean="0"/>
              <a:t>chars</a:t>
            </a:r>
          </a:p>
          <a:p>
            <a:r>
              <a:rPr lang="en-US" dirty="0" smtClean="0"/>
              <a:t>min one </a:t>
            </a:r>
            <a:r>
              <a:rPr lang="en-US" dirty="0"/>
              <a:t>capital letter = 26 </a:t>
            </a:r>
            <a:r>
              <a:rPr lang="en-US" dirty="0" smtClean="0"/>
              <a:t>chars</a:t>
            </a:r>
          </a:p>
          <a:p>
            <a:r>
              <a:rPr lang="en-US" dirty="0" smtClean="0"/>
              <a:t>min one number = 10 chars</a:t>
            </a:r>
          </a:p>
          <a:p>
            <a:r>
              <a:rPr lang="en-US" dirty="0" smtClean="0"/>
              <a:t>min one special char = 33 chars</a:t>
            </a:r>
          </a:p>
          <a:p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128171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</a:t>
            </a:r>
            <a:endParaRPr lang="mk-MK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9" r="13585"/>
          <a:stretch/>
        </p:blipFill>
        <p:spPr>
          <a:xfrm>
            <a:off x="685800" y="1925016"/>
            <a:ext cx="2991678" cy="4351338"/>
          </a:xfrm>
        </p:spPr>
      </p:pic>
      <p:sp>
        <p:nvSpPr>
          <p:cNvPr id="5" name="TextBox 4"/>
          <p:cNvSpPr txBox="1"/>
          <p:nvPr/>
        </p:nvSpPr>
        <p:spPr>
          <a:xfrm>
            <a:off x="4224131" y="2266122"/>
            <a:ext cx="3386120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Marjan Kindalov</a:t>
            </a:r>
          </a:p>
          <a:p>
            <a:r>
              <a:rPr lang="en-US" dirty="0" err="1" smtClean="0"/>
              <a:t>Netcetera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mail: </a:t>
            </a:r>
            <a:r>
              <a:rPr lang="en-US" dirty="0" smtClean="0">
                <a:hlinkClick r:id="rId4"/>
              </a:rPr>
              <a:t>marjan.kindalov@gmail.com</a:t>
            </a:r>
            <a:endParaRPr lang="en-US" dirty="0" smtClean="0"/>
          </a:p>
          <a:p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246834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en.wikipedia.org/wiki/Cryptographic_nonce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en.wikipedia.org/wiki/Cryptographic_hash_function</a:t>
            </a:r>
            <a:endParaRPr lang="en-US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en.wikipedia.org/wiki/Rainbow_table</a:t>
            </a:r>
            <a:endParaRPr lang="en-US" dirty="0" smtClean="0"/>
          </a:p>
          <a:p>
            <a:r>
              <a:rPr lang="en-US" dirty="0">
                <a:hlinkClick r:id="rId5"/>
              </a:rPr>
              <a:t>https://en.wikipedia.org/wiki/Salt_(cryptography</a:t>
            </a:r>
            <a:r>
              <a:rPr lang="en-US" dirty="0" smtClean="0">
                <a:hlinkClick r:id="rId5"/>
              </a:rPr>
              <a:t>)</a:t>
            </a:r>
            <a:endParaRPr lang="en-US" dirty="0" smtClean="0"/>
          </a:p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en.wikipedia.org/wiki/Key_stretching</a:t>
            </a:r>
            <a:endParaRPr lang="en-US" dirty="0" smtClean="0"/>
          </a:p>
          <a:p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en.wikipedia.org/wiki/Bcrypt</a:t>
            </a:r>
            <a:endParaRPr lang="en-US" dirty="0"/>
          </a:p>
          <a:p>
            <a:r>
              <a:rPr lang="en-US" dirty="0" smtClean="0">
                <a:hlinkClick r:id="rId8"/>
              </a:rPr>
              <a:t>https</a:t>
            </a:r>
            <a:r>
              <a:rPr lang="en-US" dirty="0">
                <a:hlinkClick r:id="rId8"/>
              </a:rPr>
              <a:t>://</a:t>
            </a:r>
            <a:r>
              <a:rPr lang="en-US" dirty="0" smtClean="0">
                <a:hlinkClick r:id="rId8"/>
              </a:rPr>
              <a:t>www.owasp.org/index.php/Authentication_Cheat_Sheet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221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Registration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mk-MK" dirty="0"/>
          </a:p>
        </p:txBody>
      </p:sp>
      <p:pic>
        <p:nvPicPr>
          <p:cNvPr id="2050" name="Picture 2" descr="http://www.plastor.co.uk/sites/default/files/ssh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774" y="1562364"/>
            <a:ext cx="5687441" cy="514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42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Registration::what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mk-M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37" t="11008" r="2638" b="1568"/>
          <a:stretch/>
        </p:blipFill>
        <p:spPr>
          <a:xfrm>
            <a:off x="685800" y="1463040"/>
            <a:ext cx="5120640" cy="45902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358" t="11351" r="2773" b="1912"/>
          <a:stretch/>
        </p:blipFill>
        <p:spPr>
          <a:xfrm>
            <a:off x="6245207" y="1463040"/>
            <a:ext cx="5260993" cy="46817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5696" y="1487330"/>
            <a:ext cx="1042416" cy="6432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6" y="1212443"/>
            <a:ext cx="1277053" cy="9886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22703" y="1463040"/>
            <a:ext cx="1042416" cy="6432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743" y="1212443"/>
            <a:ext cx="1277053" cy="9886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03796" y="6581001"/>
            <a:ext cx="4828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*Website name and design are not matching and are edited by the author </a:t>
            </a:r>
            <a:endParaRPr lang="mk-MK" sz="1200" dirty="0"/>
          </a:p>
        </p:txBody>
      </p:sp>
    </p:spTree>
    <p:extLst>
      <p:ext uri="{BB962C8B-B14F-4D97-AF65-F5344CB8AC3E}">
        <p14:creationId xmlns:p14="http://schemas.microsoft.com/office/powerpoint/2010/main" val="154192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Registration::how</a:t>
            </a:r>
            <a:endParaRPr lang="mk-MK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87" t="27464" r="28933" b="24566"/>
          <a:stretch/>
        </p:blipFill>
        <p:spPr>
          <a:xfrm>
            <a:off x="824011" y="2036905"/>
            <a:ext cx="9663211" cy="382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8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Registration::why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mk-MK" dirty="0"/>
          </a:p>
        </p:txBody>
      </p:sp>
      <p:pic>
        <p:nvPicPr>
          <p:cNvPr id="1028" name="Picture 4" descr="Image result for mail verifi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47" y="1690688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444" y="4070612"/>
            <a:ext cx="1570796" cy="18849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444" y="2095325"/>
            <a:ext cx="1570796" cy="18849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162" y="2095848"/>
            <a:ext cx="1570360" cy="18844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934" y="4072061"/>
            <a:ext cx="1569588" cy="18835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92659" y="1519410"/>
            <a:ext cx="26037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Forgot password</a:t>
            </a:r>
            <a:endParaRPr lang="mk-MK" sz="2800" dirty="0"/>
          </a:p>
        </p:txBody>
      </p:sp>
    </p:spTree>
    <p:extLst>
      <p:ext uri="{BB962C8B-B14F-4D97-AF65-F5344CB8AC3E}">
        <p14:creationId xmlns:p14="http://schemas.microsoft.com/office/powerpoint/2010/main" val="39088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Enlarge your @#$%!#$#^%#$ in only 7 days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mk-MK" dirty="0"/>
          </a:p>
        </p:txBody>
      </p:sp>
      <p:sp>
        <p:nvSpPr>
          <p:cNvPr id="4" name="TextBox 3"/>
          <p:cNvSpPr txBox="1"/>
          <p:nvPr/>
        </p:nvSpPr>
        <p:spPr>
          <a:xfrm>
            <a:off x="5248656" y="6583680"/>
            <a:ext cx="6944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By Qwertyxp2000 - Own work, CC BY-SA 4.0, https://commons.wikimedia.org/w/index.php?curid=37340578</a:t>
            </a:r>
            <a:endParaRPr lang="mk-MK" sz="1200" dirty="0"/>
          </a:p>
        </p:txBody>
      </p:sp>
      <p:pic>
        <p:nvPicPr>
          <p:cNvPr id="1026" name="Picture 2" descr="Spam c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53" y="1417662"/>
            <a:ext cx="5214248" cy="494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56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Storing password, plaintext</a:t>
            </a:r>
            <a:endParaRPr lang="mk-MK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k-MK" altLang="mk-M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mk-MK" altLang="mk-M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mk-MK" altLang="mk-M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334344"/>
              </p:ext>
            </p:extLst>
          </p:nvPr>
        </p:nvGraphicFramePr>
        <p:xfrm>
          <a:off x="2266544" y="3179666"/>
          <a:ext cx="662886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4430"/>
                <a:gridCol w="3314430"/>
              </a:tblGrid>
              <a:tr h="228107">
                <a:tc>
                  <a:txBody>
                    <a:bodyPr/>
                    <a:lstStyle/>
                    <a:p>
                      <a:r>
                        <a:rPr lang="en-US" dirty="0" smtClean="0"/>
                        <a:t>Username</a:t>
                      </a:r>
                      <a:endParaRPr lang="mk-M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Password</a:t>
                      </a:r>
                      <a:endParaRPr lang="mk-MK" dirty="0"/>
                    </a:p>
                  </a:txBody>
                  <a:tcPr/>
                </a:tc>
              </a:tr>
              <a:tr h="22810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marjan.kindalov</a:t>
                      </a:r>
                      <a:endParaRPr lang="mk-M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marjan_srcka</a:t>
                      </a:r>
                      <a:endParaRPr lang="mk-MK" dirty="0"/>
                    </a:p>
                  </a:txBody>
                  <a:tcPr/>
                </a:tc>
              </a:tr>
              <a:tr h="228107">
                <a:tc>
                  <a:txBody>
                    <a:bodyPr/>
                    <a:lstStyle/>
                    <a:p>
                      <a:r>
                        <a:rPr lang="en-US" dirty="0" smtClean="0"/>
                        <a:t>jasna86</a:t>
                      </a:r>
                      <a:endParaRPr lang="mk-M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Jasna&amp;Milan4ever</a:t>
                      </a:r>
                      <a:endParaRPr lang="mk-MK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66544" y="5330757"/>
            <a:ext cx="2277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Password too exposed</a:t>
            </a:r>
            <a:endParaRPr lang="mk-MK" dirty="0"/>
          </a:p>
        </p:txBody>
      </p:sp>
      <p:pic>
        <p:nvPicPr>
          <p:cNvPr id="7170" name="Picture 2" descr="http://www.bizbuilder.com/wp-content/uploads/2014/05/SJ-Dang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08" y="4670599"/>
            <a:ext cx="1689648" cy="168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50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Hash?</a:t>
            </a:r>
            <a:endParaRPr lang="mk-MK" dirty="0"/>
          </a:p>
        </p:txBody>
      </p:sp>
      <p:sp>
        <p:nvSpPr>
          <p:cNvPr id="4" name="Rectangle 3"/>
          <p:cNvSpPr/>
          <p:nvPr/>
        </p:nvSpPr>
        <p:spPr>
          <a:xfrm>
            <a:off x="8583561" y="6580108"/>
            <a:ext cx="36047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k-MK" sz="1200" dirty="0"/>
              <a:t>https://mulpix.com/post/1021395473011807709.html</a:t>
            </a:r>
          </a:p>
        </p:txBody>
      </p:sp>
      <p:pic>
        <p:nvPicPr>
          <p:cNvPr id="1026" name="Picture 2" descr="https://scontent.cdninstagram.com/hphotos-xfa1/t51.2885-15/s640x640/e15/11357387_1158993430784345_193308175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181" y="1521031"/>
            <a:ext cx="4967637" cy="496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83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612</Words>
  <Application>Microsoft Office PowerPoint</Application>
  <PresentationFormat>Widescreen</PresentationFormat>
  <Paragraphs>198</Paragraphs>
  <Slides>25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Consolas</vt:lpstr>
      <vt:lpstr>Office Theme</vt:lpstr>
      <vt:lpstr>How to: Register and Login</vt:lpstr>
      <vt:lpstr>Basics</vt:lpstr>
      <vt:lpstr>Registration</vt:lpstr>
      <vt:lpstr>Registration::what</vt:lpstr>
      <vt:lpstr>Registration::how</vt:lpstr>
      <vt:lpstr>Registration::why</vt:lpstr>
      <vt:lpstr>Enlarge your @#$%!#$#^%#$ in only 7 days</vt:lpstr>
      <vt:lpstr>Storing password, plaintext</vt:lpstr>
      <vt:lpstr>Hash?</vt:lpstr>
      <vt:lpstr>Cryptographic hash function</vt:lpstr>
      <vt:lpstr>Storing password, hashed</vt:lpstr>
      <vt:lpstr>Salt</vt:lpstr>
      <vt:lpstr>Storing password, salted</vt:lpstr>
      <vt:lpstr>Storing password, dynamic salt</vt:lpstr>
      <vt:lpstr>Key stretching</vt:lpstr>
      <vt:lpstr>Storing password, key stretching</vt:lpstr>
      <vt:lpstr>Login page, user enumeration</vt:lpstr>
      <vt:lpstr>Login page, user enumeration</vt:lpstr>
      <vt:lpstr>Login page, user enumeration</vt:lpstr>
      <vt:lpstr>Login page, password enumeration</vt:lpstr>
      <vt:lpstr>Java</vt:lpstr>
      <vt:lpstr>PowerPoint Presentation</vt:lpstr>
      <vt:lpstr>Password Strength Quiz</vt:lpstr>
      <vt:lpstr>Contact</vt:lpstr>
      <vt:lpstr>Resources</vt:lpstr>
    </vt:vector>
  </TitlesOfParts>
  <Company>Netcetera AG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Registration to Login</dc:title>
  <dc:creator>Marjan Kindalov</dc:creator>
  <cp:lastModifiedBy>Marjan Kindalov</cp:lastModifiedBy>
  <cp:revision>48</cp:revision>
  <dcterms:created xsi:type="dcterms:W3CDTF">2017-03-07T21:45:17Z</dcterms:created>
  <dcterms:modified xsi:type="dcterms:W3CDTF">2017-03-28T17:38:38Z</dcterms:modified>
</cp:coreProperties>
</file>